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8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1886" y="971551"/>
            <a:ext cx="9062720" cy="2845435"/>
          </a:xfrm>
          <a:custGeom>
            <a:avLst/>
            <a:gdLst/>
            <a:ahLst/>
            <a:cxnLst/>
            <a:rect l="l" t="t" r="r" b="b"/>
            <a:pathLst>
              <a:path w="9062720" h="2845435">
                <a:moveTo>
                  <a:pt x="9062109" y="0"/>
                </a:moveTo>
                <a:lnTo>
                  <a:pt x="0" y="0"/>
                </a:lnTo>
                <a:lnTo>
                  <a:pt x="0" y="2845219"/>
                </a:lnTo>
                <a:lnTo>
                  <a:pt x="9062109" y="2845219"/>
                </a:lnTo>
                <a:lnTo>
                  <a:pt x="9062109" y="0"/>
                </a:lnTo>
                <a:close/>
              </a:path>
            </a:pathLst>
          </a:custGeom>
          <a:solidFill>
            <a:srgbClr val="6C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914399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2629" y="3254272"/>
            <a:ext cx="2978740" cy="3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045" y="2322415"/>
            <a:ext cx="5075555" cy="268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g"/><Relationship Id="rId4" Type="http://schemas.openxmlformats.org/officeDocument/2006/relationships/hyperlink" Target="http://www.compositesworld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://www.nanowerk.com/nanotechnology-new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ysics.montana.edu/eam/polymers/piezopoly.html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031"/>
            <a:ext cx="9144000" cy="6846570"/>
            <a:chOff x="0" y="12031"/>
            <a:chExt cx="9144000" cy="684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031"/>
              <a:ext cx="9143998" cy="6845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18358" y="3969839"/>
              <a:ext cx="3821429" cy="0"/>
            </a:xfrm>
            <a:custGeom>
              <a:avLst/>
              <a:gdLst/>
              <a:ahLst/>
              <a:cxnLst/>
              <a:rect l="l" t="t" r="r" b="b"/>
              <a:pathLst>
                <a:path w="3821429">
                  <a:moveTo>
                    <a:pt x="0" y="0"/>
                  </a:moveTo>
                  <a:lnTo>
                    <a:pt x="3820885" y="0"/>
                  </a:lnTo>
                </a:path>
              </a:pathLst>
            </a:custGeom>
            <a:ln w="15874">
              <a:solidFill>
                <a:srgbClr val="2551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6164" y="1772871"/>
            <a:ext cx="3879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solidFill>
                  <a:srgbClr val="000000"/>
                </a:solidFill>
                <a:latin typeface="Franklin Gothic Medium"/>
                <a:cs typeface="Franklin Gothic Medium"/>
              </a:rPr>
              <a:t>Smart</a:t>
            </a:r>
            <a:r>
              <a:rPr sz="4400" spc="-6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Materials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7255" y="2658412"/>
            <a:ext cx="3409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10" dirty="0">
                <a:latin typeface="Franklin Gothic Medium"/>
                <a:cs typeface="Franklin Gothic Medium"/>
              </a:rPr>
              <a:t>Un’introduzione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6165" y="4136518"/>
            <a:ext cx="480314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Franklin Gothic Medium"/>
                <a:cs typeface="Franklin Gothic Medium"/>
              </a:rPr>
              <a:t>Prof.</a:t>
            </a:r>
            <a:r>
              <a:rPr sz="2400" spc="-15" dirty="0">
                <a:latin typeface="Franklin Gothic Medium"/>
                <a:cs typeface="Franklin Gothic Medium"/>
              </a:rPr>
              <a:t> </a:t>
            </a:r>
            <a:r>
              <a:rPr sz="2400" spc="-20" dirty="0">
                <a:latin typeface="Franklin Gothic Medium"/>
                <a:cs typeface="Franklin Gothic Medium"/>
              </a:rPr>
              <a:t>Francesca</a:t>
            </a:r>
            <a:r>
              <a:rPr sz="2400" spc="-15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Nanni</a:t>
            </a:r>
            <a:endParaRPr sz="2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4200"/>
              </a:lnSpc>
            </a:pPr>
            <a:r>
              <a:rPr sz="2400" spc="-30" dirty="0">
                <a:latin typeface="Franklin Gothic Medium"/>
                <a:cs typeface="Franklin Gothic Medium"/>
              </a:rPr>
              <a:t>Dipartimento</a:t>
            </a:r>
            <a:r>
              <a:rPr sz="2400" spc="-20" dirty="0">
                <a:latin typeface="Franklin Gothic Medium"/>
                <a:cs typeface="Franklin Gothic Medium"/>
              </a:rPr>
              <a:t> </a:t>
            </a:r>
            <a:r>
              <a:rPr sz="2400" spc="-30" dirty="0">
                <a:latin typeface="Franklin Gothic Medium"/>
                <a:cs typeface="Franklin Gothic Medium"/>
              </a:rPr>
              <a:t>Ingegneria</a:t>
            </a:r>
            <a:r>
              <a:rPr sz="2400" spc="-15" dirty="0">
                <a:latin typeface="Franklin Gothic Medium"/>
                <a:cs typeface="Franklin Gothic Medium"/>
              </a:rPr>
              <a:t> </a:t>
            </a:r>
            <a:r>
              <a:rPr sz="2400" spc="-25" dirty="0">
                <a:latin typeface="Franklin Gothic Medium"/>
                <a:cs typeface="Franklin Gothic Medium"/>
              </a:rPr>
              <a:t>dell’Impresa </a:t>
            </a:r>
            <a:r>
              <a:rPr sz="2400" spc="-585" dirty="0">
                <a:latin typeface="Franklin Gothic Medium"/>
                <a:cs typeface="Franklin Gothic Medium"/>
              </a:rPr>
              <a:t> </a:t>
            </a:r>
            <a:r>
              <a:rPr sz="2400" spc="-15" dirty="0">
                <a:latin typeface="Franklin Gothic Medium"/>
                <a:cs typeface="Franklin Gothic Medium"/>
              </a:rPr>
              <a:t>Università</a:t>
            </a:r>
            <a:r>
              <a:rPr sz="2400" spc="-5" dirty="0">
                <a:latin typeface="Franklin Gothic Medium"/>
                <a:cs typeface="Franklin Gothic Medium"/>
              </a:rPr>
              <a:t> </a:t>
            </a:r>
            <a:r>
              <a:rPr sz="2400" spc="-80" dirty="0">
                <a:latin typeface="Franklin Gothic Medium"/>
                <a:cs typeface="Franklin Gothic Medium"/>
              </a:rPr>
              <a:t>Roma</a:t>
            </a:r>
            <a:r>
              <a:rPr sz="2400" spc="-5" dirty="0">
                <a:latin typeface="Franklin Gothic Medium"/>
                <a:cs typeface="Franklin Gothic Medium"/>
              </a:rPr>
              <a:t> </a:t>
            </a:r>
            <a:r>
              <a:rPr sz="2400" spc="-65" dirty="0">
                <a:latin typeface="Franklin Gothic Medium"/>
                <a:cs typeface="Franklin Gothic Medium"/>
              </a:rPr>
              <a:t>Tor</a:t>
            </a:r>
            <a:r>
              <a:rPr sz="2400" spc="-5" dirty="0">
                <a:latin typeface="Franklin Gothic Medium"/>
                <a:cs typeface="Franklin Gothic Medium"/>
              </a:rPr>
              <a:t> </a:t>
            </a:r>
            <a:r>
              <a:rPr sz="2400" spc="-40" dirty="0">
                <a:latin typeface="Franklin Gothic Medium"/>
                <a:cs typeface="Franklin Gothic Medium"/>
              </a:rPr>
              <a:t>Vergata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592"/>
              <a:ext cx="9143998" cy="68034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444" y="2444257"/>
              <a:ext cx="2408555" cy="4193540"/>
            </a:xfrm>
            <a:custGeom>
              <a:avLst/>
              <a:gdLst/>
              <a:ahLst/>
              <a:cxnLst/>
              <a:rect l="l" t="t" r="r" b="b"/>
              <a:pathLst>
                <a:path w="2408555" h="4193540">
                  <a:moveTo>
                    <a:pt x="2408485" y="0"/>
                  </a:moveTo>
                  <a:lnTo>
                    <a:pt x="0" y="0"/>
                  </a:lnTo>
                  <a:lnTo>
                    <a:pt x="0" y="4192928"/>
                  </a:lnTo>
                  <a:lnTo>
                    <a:pt x="2408485" y="4192928"/>
                  </a:lnTo>
                  <a:lnTo>
                    <a:pt x="2408485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663" y="102576"/>
            <a:ext cx="4728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Elettro/magnetostrittivi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45" y="956929"/>
            <a:ext cx="8952865" cy="1477645"/>
          </a:xfrm>
          <a:prstGeom prst="rect">
            <a:avLst/>
          </a:prstGeom>
          <a:ln w="9524">
            <a:solidFill>
              <a:srgbClr val="6CACDD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91440" marR="367665">
              <a:lnSpc>
                <a:spcPts val="2100"/>
              </a:lnSpc>
              <a:spcBef>
                <a:spcPts val="480"/>
              </a:spcBef>
              <a:buSzPct val="83333"/>
              <a:buFont typeface="Arial MT"/>
              <a:buChar char="•"/>
              <a:tabLst>
                <a:tab pos="20574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magnetostrizione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è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una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proprietà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dei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materiali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ferromagnetici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grazie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alla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quale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questi</a:t>
            </a:r>
            <a:r>
              <a:rPr sz="1800" spc="-25" dirty="0">
                <a:latin typeface="Microsoft Sans Serif"/>
                <a:cs typeface="Microsoft Sans Serif"/>
              </a:rPr>
              <a:t> possono </a:t>
            </a:r>
            <a:r>
              <a:rPr sz="1800" spc="15" dirty="0">
                <a:latin typeface="Microsoft Sans Serif"/>
                <a:cs typeface="Microsoft Sans Serif"/>
              </a:rPr>
              <a:t>modificare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propria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forma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se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sottoposti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ad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un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campo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magnetico.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91440" marR="77470">
              <a:lnSpc>
                <a:spcPct val="101899"/>
              </a:lnSpc>
              <a:buFont typeface="Arial MT"/>
              <a:buChar char="•"/>
              <a:tabLst>
                <a:tab pos="286385" algn="l"/>
              </a:tabLst>
            </a:pPr>
            <a:r>
              <a:rPr sz="1800" spc="25" dirty="0">
                <a:latin typeface="Microsoft Sans Serif"/>
                <a:cs typeface="Microsoft Sans Serif"/>
              </a:rPr>
              <a:t>L’effetto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inverso,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ovvero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la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modifica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della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suscettività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magnetica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in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seguito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ad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uno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sforzo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meccanico,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si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chiama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effetto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Villari.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25544" y="2706657"/>
            <a:ext cx="6149975" cy="1749425"/>
            <a:chOff x="2725544" y="2706657"/>
            <a:chExt cx="6149975" cy="17494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1177" y="2706657"/>
              <a:ext cx="1254025" cy="17493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8559" y="2735078"/>
              <a:ext cx="1774342" cy="12285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5544" y="2930974"/>
              <a:ext cx="2354113" cy="9234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97258" y="4452312"/>
            <a:ext cx="1788160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20"/>
              </a:lnSpc>
              <a:spcBef>
                <a:spcPts val="100"/>
              </a:spcBef>
            </a:pPr>
            <a:r>
              <a:rPr sz="1200" dirty="0">
                <a:latin typeface="Franklin Gothic Medium"/>
                <a:cs typeface="Franklin Gothic Medium"/>
              </a:rPr>
              <a:t>James</a:t>
            </a:r>
            <a:r>
              <a:rPr sz="1200" spc="-40" dirty="0">
                <a:latin typeface="Franklin Gothic Medium"/>
                <a:cs typeface="Franklin Gothic Medium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Prescott</a:t>
            </a:r>
            <a:r>
              <a:rPr sz="1200" spc="-35" dirty="0">
                <a:latin typeface="Franklin Gothic Medium"/>
                <a:cs typeface="Franklin Gothic Medium"/>
              </a:rPr>
              <a:t> </a:t>
            </a:r>
            <a:r>
              <a:rPr sz="1200" dirty="0">
                <a:latin typeface="Franklin Gothic Medium"/>
                <a:cs typeface="Franklin Gothic Medium"/>
              </a:rPr>
              <a:t>Joule,</a:t>
            </a:r>
            <a:endParaRPr sz="1200">
              <a:latin typeface="Franklin Gothic Medium"/>
              <a:cs typeface="Franklin Gothic Medium"/>
            </a:endParaRPr>
          </a:p>
          <a:p>
            <a:pPr marR="5080" algn="r">
              <a:lnSpc>
                <a:spcPts val="1400"/>
              </a:lnSpc>
            </a:pPr>
            <a:r>
              <a:rPr sz="1200" spc="-5" dirty="0">
                <a:latin typeface="Franklin Gothic Medium"/>
                <a:cs typeface="Franklin Gothic Medium"/>
              </a:rPr>
              <a:t>(1818–1889)</a:t>
            </a:r>
            <a:endParaRPr sz="1200">
              <a:latin typeface="Franklin Gothic Medium"/>
              <a:cs typeface="Franklin Gothic Medium"/>
            </a:endParaRPr>
          </a:p>
          <a:p>
            <a:pPr marR="29845" algn="r">
              <a:lnSpc>
                <a:spcPts val="1420"/>
              </a:lnSpc>
            </a:pPr>
            <a:r>
              <a:rPr sz="1200" spc="-5" dirty="0">
                <a:latin typeface="Franklin Gothic Medium"/>
                <a:cs typeface="Franklin Gothic Medium"/>
              </a:rPr>
              <a:t>Scopri</a:t>
            </a:r>
            <a:r>
              <a:rPr sz="1200" spc="-20" dirty="0">
                <a:latin typeface="Franklin Gothic Medium"/>
                <a:cs typeface="Franklin Gothic Medium"/>
              </a:rPr>
              <a:t> </a:t>
            </a:r>
            <a:r>
              <a:rPr sz="1200" dirty="0">
                <a:latin typeface="Franklin Gothic Medium"/>
                <a:cs typeface="Franklin Gothic Medium"/>
              </a:rPr>
              <a:t>la</a:t>
            </a:r>
            <a:r>
              <a:rPr sz="1200" spc="-15" dirty="0">
                <a:latin typeface="Franklin Gothic Medium"/>
                <a:cs typeface="Franklin Gothic Medium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magnetostrizione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09" y="6365582"/>
            <a:ext cx="3179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Franklin Gothic Medium"/>
                <a:cs typeface="Franklin Gothic Medium"/>
              </a:rPr>
              <a:t>M.Rotter</a:t>
            </a:r>
            <a:r>
              <a:rPr sz="1200" spc="10" dirty="0">
                <a:latin typeface="Franklin Gothic Medium"/>
                <a:cs typeface="Franklin Gothic Medium"/>
              </a:rPr>
              <a:t> </a:t>
            </a:r>
            <a:r>
              <a:rPr sz="1200" spc="-10" dirty="0">
                <a:latin typeface="Franklin Gothic Medium"/>
                <a:cs typeface="Franklin Gothic Medium"/>
              </a:rPr>
              <a:t>„Magnetostriction“</a:t>
            </a:r>
            <a:r>
              <a:rPr sz="1200" spc="10" dirty="0">
                <a:latin typeface="Franklin Gothic Medium"/>
                <a:cs typeface="Franklin Gothic Medium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Course</a:t>
            </a:r>
            <a:r>
              <a:rPr sz="1200" spc="15" dirty="0">
                <a:latin typeface="Franklin Gothic Medium"/>
                <a:cs typeface="Franklin Gothic Medium"/>
              </a:rPr>
              <a:t> </a:t>
            </a:r>
            <a:r>
              <a:rPr sz="1200" spc="-10" dirty="0" smtClean="0">
                <a:latin typeface="Franklin Gothic Medium"/>
                <a:cs typeface="Franklin Gothic Medium"/>
              </a:rPr>
              <a:t>Lorena</a:t>
            </a:r>
            <a:endParaRPr sz="1200" dirty="0">
              <a:latin typeface="Franklin Gothic Medium"/>
              <a:cs typeface="Franklin Gothic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6720" y="2567781"/>
            <a:ext cx="4040504" cy="3780154"/>
            <a:chOff x="206720" y="2567781"/>
            <a:chExt cx="4040504" cy="3780154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20" y="2567781"/>
              <a:ext cx="2106575" cy="37798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7199" y="5190308"/>
              <a:ext cx="1669467" cy="114704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60318" y="3996601"/>
            <a:ext cx="241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9670" algn="l"/>
                <a:tab pos="1691005" algn="l"/>
              </a:tabLst>
            </a:pPr>
            <a:r>
              <a:rPr sz="1800" spc="135" dirty="0">
                <a:latin typeface="Microsoft Sans Serif"/>
                <a:cs typeface="Microsoft Sans Serif"/>
              </a:rPr>
              <a:t>L’azion</a:t>
            </a:r>
            <a:r>
              <a:rPr sz="1800" spc="-10" dirty="0">
                <a:latin typeface="Microsoft Sans Serif"/>
                <a:cs typeface="Microsoft Sans Serif"/>
              </a:rPr>
              <a:t>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135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i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150" dirty="0">
                <a:latin typeface="Microsoft Sans Serif"/>
                <a:cs typeface="Microsoft Sans Serif"/>
              </a:rPr>
              <a:t>campi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0746" y="3996601"/>
            <a:ext cx="1193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60" dirty="0">
                <a:latin typeface="Microsoft Sans Serif"/>
                <a:cs typeface="Microsoft Sans Serif"/>
              </a:rPr>
              <a:t>magnetici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0347" y="3996601"/>
            <a:ext cx="791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icrosoft Sans Serif"/>
                <a:cs typeface="Microsoft Sans Serif"/>
              </a:rPr>
              <a:t>i</a:t>
            </a:r>
            <a:r>
              <a:rPr sz="1800" spc="155" dirty="0">
                <a:latin typeface="Microsoft Sans Serif"/>
                <a:cs typeface="Microsoft Sans Serif"/>
              </a:rPr>
              <a:t>n</a:t>
            </a:r>
            <a:r>
              <a:rPr sz="1800" spc="120" dirty="0">
                <a:latin typeface="Microsoft Sans Serif"/>
                <a:cs typeface="Microsoft Sans Serif"/>
              </a:rPr>
              <a:t>d</a:t>
            </a:r>
            <a:r>
              <a:rPr sz="1800" spc="155" dirty="0">
                <a:latin typeface="Microsoft Sans Serif"/>
                <a:cs typeface="Microsoft Sans Serif"/>
              </a:rPr>
              <a:t>u</a:t>
            </a:r>
            <a:r>
              <a:rPr sz="1800" spc="125" dirty="0">
                <a:latin typeface="Microsoft Sans Serif"/>
                <a:cs typeface="Microsoft Sans Serif"/>
              </a:rPr>
              <a:t>c</a:t>
            </a:r>
            <a:r>
              <a:rPr sz="1800" spc="-50" dirty="0">
                <a:latin typeface="Microsoft Sans Serif"/>
                <a:cs typeface="Microsoft Sans Serif"/>
              </a:rPr>
              <a:t>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60318" y="4263301"/>
            <a:ext cx="467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9395" algn="l"/>
                <a:tab pos="1979295" algn="l"/>
                <a:tab pos="2835910" algn="l"/>
                <a:tab pos="3363595" algn="l"/>
              </a:tabLst>
            </a:pPr>
            <a:r>
              <a:rPr sz="1800" spc="15" dirty="0">
                <a:latin typeface="Microsoft Sans Serif"/>
                <a:cs typeface="Microsoft Sans Serif"/>
              </a:rPr>
              <a:t>allineamento	</a:t>
            </a:r>
            <a:r>
              <a:rPr sz="1800" spc="-10" dirty="0">
                <a:latin typeface="Microsoft Sans Serif"/>
                <a:cs typeface="Microsoft Sans Serif"/>
              </a:rPr>
              <a:t>dei	</a:t>
            </a:r>
            <a:r>
              <a:rPr sz="1800" spc="15" dirty="0">
                <a:latin typeface="Microsoft Sans Serif"/>
                <a:cs typeface="Microsoft Sans Serif"/>
              </a:rPr>
              <a:t>domini	</a:t>
            </a:r>
            <a:r>
              <a:rPr sz="1800" spc="-20" dirty="0">
                <a:latin typeface="Microsoft Sans Serif"/>
                <a:cs typeface="Microsoft Sans Serif"/>
              </a:rPr>
              <a:t>con	</a:t>
            </a:r>
            <a:r>
              <a:rPr sz="1800" spc="-15" dirty="0">
                <a:latin typeface="Microsoft Sans Serif"/>
                <a:cs typeface="Microsoft Sans Serif"/>
              </a:rPr>
              <a:t>conseguente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0318" y="4542701"/>
            <a:ext cx="423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Microsoft Sans Serif"/>
                <a:cs typeface="Microsoft Sans Serif"/>
              </a:rPr>
              <a:t>allungamento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restrizione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del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materiale.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18859" y="5126175"/>
            <a:ext cx="4562475" cy="1112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800" spc="55" dirty="0">
                <a:latin typeface="Microsoft Sans Serif"/>
                <a:cs typeface="Microsoft Sans Serif"/>
              </a:rPr>
              <a:t>Attuatore</a:t>
            </a:r>
            <a:r>
              <a:rPr sz="1800" spc="60" dirty="0">
                <a:latin typeface="Microsoft Sans Serif"/>
                <a:cs typeface="Microsoft Sans Serif"/>
              </a:rPr>
              <a:t> magnetostrittivo: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al</a:t>
            </a:r>
            <a:r>
              <a:rPr sz="1800" spc="55" dirty="0">
                <a:latin typeface="Microsoft Sans Serif"/>
                <a:cs typeface="Microsoft Sans Serif"/>
              </a:rPr>
              <a:t> centro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120" dirty="0">
                <a:latin typeface="Microsoft Sans Serif"/>
                <a:cs typeface="Microsoft Sans Serif"/>
              </a:rPr>
              <a:t>il 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materiale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magnetostrittivo,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intorno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il  </a:t>
            </a:r>
            <a:r>
              <a:rPr sz="1800" spc="20" dirty="0">
                <a:latin typeface="Microsoft Sans Serif"/>
                <a:cs typeface="Microsoft Sans Serif"/>
              </a:rPr>
              <a:t>coil 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per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magnetizzazione.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ts val="2100"/>
              </a:lnSpc>
            </a:pPr>
            <a:r>
              <a:rPr sz="1800" spc="5" dirty="0">
                <a:latin typeface="Microsoft Sans Serif"/>
                <a:cs typeface="Microsoft Sans Serif"/>
              </a:rPr>
              <a:t>I 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magnetostrittivi 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sono</a:t>
            </a:r>
            <a:r>
              <a:rPr sz="1800" spc="87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caratterizzati 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da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18859" y="6218376"/>
            <a:ext cx="455803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dirty="0">
                <a:latin typeface="Microsoft Sans Serif"/>
                <a:cs typeface="Microsoft Sans Serif"/>
              </a:rPr>
              <a:t>grande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velocità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di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reazione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precisione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dei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movimenti.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592"/>
            <a:ext cx="9143998" cy="68034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181" y="120215"/>
            <a:ext cx="4728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Elettro/magnetostrittivi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427" y="930496"/>
            <a:ext cx="4318000" cy="1477645"/>
          </a:xfrm>
          <a:prstGeom prst="rect">
            <a:avLst/>
          </a:prstGeom>
          <a:ln w="9524">
            <a:solidFill>
              <a:srgbClr val="6CACDD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 algn="just">
              <a:lnSpc>
                <a:spcPts val="2130"/>
              </a:lnSpc>
              <a:spcBef>
                <a:spcPts val="359"/>
              </a:spcBef>
            </a:pPr>
            <a:r>
              <a:rPr sz="1800" spc="-10" dirty="0">
                <a:latin typeface="Microsoft Sans Serif"/>
                <a:cs typeface="Microsoft Sans Serif"/>
              </a:rPr>
              <a:t>Applicazioni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principali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sono:</a:t>
            </a:r>
            <a:endParaRPr sz="1800">
              <a:latin typeface="Microsoft Sans Serif"/>
              <a:cs typeface="Microsoft Sans Serif"/>
            </a:endParaRPr>
          </a:p>
          <a:p>
            <a:pPr marL="91440" algn="just">
              <a:lnSpc>
                <a:spcPts val="2130"/>
              </a:lnSpc>
            </a:pPr>
            <a:r>
              <a:rPr sz="1800" spc="25" dirty="0">
                <a:latin typeface="Microsoft Sans Serif"/>
                <a:cs typeface="Microsoft Sans Serif"/>
              </a:rPr>
              <a:t>sistemi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per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la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cancellazione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di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rumore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e</a:t>
            </a:r>
            <a:endParaRPr sz="1800">
              <a:latin typeface="Microsoft Sans Serif"/>
              <a:cs typeface="Microsoft Sans Serif"/>
            </a:endParaRPr>
          </a:p>
          <a:p>
            <a:pPr marL="91440" marR="78105" algn="just">
              <a:lnSpc>
                <a:spcPct val="99500"/>
              </a:lnSpc>
              <a:spcBef>
                <a:spcPts val="50"/>
              </a:spcBef>
            </a:pPr>
            <a:r>
              <a:rPr sz="1800" spc="-5" dirty="0">
                <a:latin typeface="Microsoft Sans Serif"/>
                <a:cs typeface="Microsoft Sans Serif"/>
              </a:rPr>
              <a:t>vibrazioni,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sonar,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sistemi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per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dosaggio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di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carburante,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applicazioni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medicali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in 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campo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dentistico,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industria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dei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metalli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343" y="2693424"/>
            <a:ext cx="5135245" cy="3844290"/>
            <a:chOff x="97343" y="2693424"/>
            <a:chExt cx="5135245" cy="3844290"/>
          </a:xfrm>
        </p:grpSpPr>
        <p:sp>
          <p:nvSpPr>
            <p:cNvPr id="6" name="object 6"/>
            <p:cNvSpPr/>
            <p:nvPr/>
          </p:nvSpPr>
          <p:spPr>
            <a:xfrm>
              <a:off x="102105" y="2693424"/>
              <a:ext cx="5125720" cy="3844290"/>
            </a:xfrm>
            <a:custGeom>
              <a:avLst/>
              <a:gdLst/>
              <a:ahLst/>
              <a:cxnLst/>
              <a:rect l="l" t="t" r="r" b="b"/>
              <a:pathLst>
                <a:path w="5125720" h="3844290">
                  <a:moveTo>
                    <a:pt x="5125269" y="0"/>
                  </a:moveTo>
                  <a:lnTo>
                    <a:pt x="0" y="0"/>
                  </a:lnTo>
                  <a:lnTo>
                    <a:pt x="0" y="3843851"/>
                  </a:lnTo>
                  <a:lnTo>
                    <a:pt x="5125269" y="3843851"/>
                  </a:lnTo>
                  <a:lnTo>
                    <a:pt x="5125269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05" y="2757794"/>
              <a:ext cx="5125720" cy="2062480"/>
            </a:xfrm>
            <a:custGeom>
              <a:avLst/>
              <a:gdLst/>
              <a:ahLst/>
              <a:cxnLst/>
              <a:rect l="l" t="t" r="r" b="b"/>
              <a:pathLst>
                <a:path w="5125720" h="2062479">
                  <a:moveTo>
                    <a:pt x="0" y="0"/>
                  </a:moveTo>
                  <a:lnTo>
                    <a:pt x="5125269" y="0"/>
                  </a:lnTo>
                  <a:lnTo>
                    <a:pt x="5125269" y="2062102"/>
                  </a:lnTo>
                  <a:lnTo>
                    <a:pt x="0" y="20621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30045" y="2322415"/>
            <a:ext cx="5075555" cy="2482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(casting)</a:t>
            </a:r>
          </a:p>
          <a:p>
            <a:pPr marL="62865">
              <a:lnSpc>
                <a:spcPts val="1964"/>
              </a:lnSpc>
              <a:spcBef>
                <a:spcPts val="1475"/>
              </a:spcBef>
            </a:pPr>
            <a:r>
              <a:rPr sz="1650" i="1" u="sng" spc="-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1650" i="1" u="sng" spc="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</a:t>
            </a:r>
            <a:r>
              <a:rPr sz="1650" i="1" u="sng" spc="-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1650" i="1" u="sng" spc="-20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</a:t>
            </a:r>
            <a:r>
              <a:rPr sz="1650" i="1" u="sng" spc="-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ent</a:t>
            </a:r>
            <a:r>
              <a:rPr sz="1650" i="1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1650" i="1" u="sng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650" i="1" u="sng" spc="-1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</a:t>
            </a:r>
            <a:r>
              <a:rPr sz="1650" i="1" u="sng" spc="-10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</a:t>
            </a:r>
            <a:r>
              <a:rPr sz="1650" i="1" u="sng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r>
              <a:rPr sz="1650" i="1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1650" i="1" u="sng" spc="-2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:</a:t>
            </a:r>
            <a:endParaRPr sz="1650" dirty="0">
              <a:latin typeface="Verdana"/>
              <a:cs typeface="Verdana"/>
            </a:endParaRPr>
          </a:p>
          <a:p>
            <a:pPr marL="63500" marR="20955" algn="just">
              <a:lnSpc>
                <a:spcPts val="1900"/>
              </a:lnSpc>
              <a:spcBef>
                <a:spcPts val="65"/>
              </a:spcBef>
            </a:pPr>
            <a:r>
              <a:rPr sz="1400" spc="20" dirty="0"/>
              <a:t>Ferro,</a:t>
            </a:r>
            <a:r>
              <a:rPr sz="1400" spc="25" dirty="0"/>
              <a:t> </a:t>
            </a:r>
            <a:r>
              <a:rPr sz="1400" spc="-25" dirty="0"/>
              <a:t>Cobalto</a:t>
            </a:r>
            <a:r>
              <a:rPr sz="1400" spc="-20" dirty="0"/>
              <a:t> </a:t>
            </a:r>
            <a:r>
              <a:rPr sz="1400" spc="-45" dirty="0"/>
              <a:t>e</a:t>
            </a:r>
            <a:r>
              <a:rPr sz="1400" spc="-40" dirty="0"/>
              <a:t> </a:t>
            </a:r>
            <a:r>
              <a:rPr sz="1400" spc="25" dirty="0"/>
              <a:t>Nickel</a:t>
            </a:r>
            <a:r>
              <a:rPr sz="1400" spc="30" dirty="0"/>
              <a:t> </a:t>
            </a:r>
            <a:r>
              <a:rPr sz="1400" spc="-25" dirty="0"/>
              <a:t>sono</a:t>
            </a:r>
            <a:r>
              <a:rPr sz="1400" spc="-20" dirty="0"/>
              <a:t> </a:t>
            </a:r>
            <a:r>
              <a:rPr sz="1400" spc="35" dirty="0"/>
              <a:t>i</a:t>
            </a:r>
            <a:r>
              <a:rPr sz="1400" spc="40" dirty="0"/>
              <a:t> </a:t>
            </a:r>
            <a:r>
              <a:rPr sz="1400" spc="25" dirty="0"/>
              <a:t>principali</a:t>
            </a:r>
            <a:r>
              <a:rPr sz="1400" spc="30" dirty="0"/>
              <a:t> </a:t>
            </a:r>
            <a:r>
              <a:rPr sz="1400" spc="35" dirty="0"/>
              <a:t>materiali </a:t>
            </a:r>
            <a:r>
              <a:rPr sz="1400" spc="40" dirty="0"/>
              <a:t> </a:t>
            </a:r>
            <a:r>
              <a:rPr sz="1400" spc="250" dirty="0"/>
              <a:t>magnetici.</a:t>
            </a:r>
            <a:r>
              <a:rPr sz="1400" spc="254" dirty="0"/>
              <a:t> </a:t>
            </a:r>
            <a:r>
              <a:rPr sz="1400" spc="190" dirty="0"/>
              <a:t>Il</a:t>
            </a:r>
            <a:r>
              <a:rPr sz="1400" spc="195" dirty="0"/>
              <a:t> </a:t>
            </a:r>
            <a:r>
              <a:rPr sz="1400" spc="5" dirty="0"/>
              <a:t>Co</a:t>
            </a:r>
            <a:r>
              <a:rPr sz="1400" spc="10" dirty="0"/>
              <a:t> </a:t>
            </a:r>
            <a:r>
              <a:rPr sz="1400" spc="245" dirty="0"/>
              <a:t>presenta</a:t>
            </a:r>
            <a:r>
              <a:rPr sz="1400" spc="250" dirty="0"/>
              <a:t> </a:t>
            </a:r>
            <a:r>
              <a:rPr sz="1400" spc="165" dirty="0"/>
              <a:t>la</a:t>
            </a:r>
            <a:r>
              <a:rPr sz="1400" spc="170" dirty="0"/>
              <a:t> </a:t>
            </a:r>
            <a:r>
              <a:rPr sz="1400" spc="245" dirty="0"/>
              <a:t>maggiore </a:t>
            </a:r>
            <a:r>
              <a:rPr sz="1400" spc="250" dirty="0"/>
              <a:t> </a:t>
            </a:r>
            <a:r>
              <a:rPr sz="1400" spc="5" dirty="0"/>
              <a:t>magnetostrizione</a:t>
            </a:r>
            <a:r>
              <a:rPr sz="1400" spc="-30" dirty="0"/>
              <a:t> </a:t>
            </a:r>
            <a:r>
              <a:rPr sz="1400" spc="55" dirty="0"/>
              <a:t>tra</a:t>
            </a:r>
            <a:r>
              <a:rPr sz="1400" spc="-30" dirty="0"/>
              <a:t> </a:t>
            </a:r>
            <a:r>
              <a:rPr sz="1400" spc="40" dirty="0"/>
              <a:t>gli</a:t>
            </a:r>
            <a:r>
              <a:rPr sz="1400" spc="-30" dirty="0"/>
              <a:t> </a:t>
            </a:r>
            <a:r>
              <a:rPr sz="1400" spc="20" dirty="0"/>
              <a:t>elementi</a:t>
            </a:r>
            <a:r>
              <a:rPr sz="1400" spc="-30" dirty="0"/>
              <a:t> </a:t>
            </a:r>
            <a:r>
              <a:rPr sz="1400" spc="30" dirty="0" err="1"/>
              <a:t>puri</a:t>
            </a:r>
            <a:r>
              <a:rPr sz="1400" spc="30" dirty="0" smtClean="0"/>
              <a:t>.</a:t>
            </a:r>
            <a:endParaRPr sz="1650" dirty="0"/>
          </a:p>
          <a:p>
            <a:pPr marL="62865">
              <a:lnSpc>
                <a:spcPts val="1964"/>
              </a:lnSpc>
            </a:pPr>
            <a:r>
              <a:rPr sz="1650" i="1" u="sng" spc="-1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Leghe:</a:t>
            </a:r>
            <a:endParaRPr sz="1650" dirty="0">
              <a:latin typeface="Verdana"/>
              <a:cs typeface="Verdana"/>
            </a:endParaRPr>
          </a:p>
          <a:p>
            <a:pPr marL="63500" marR="55244" algn="just">
              <a:lnSpc>
                <a:spcPts val="1900"/>
              </a:lnSpc>
              <a:spcBef>
                <a:spcPts val="65"/>
              </a:spcBef>
            </a:pPr>
            <a:r>
              <a:rPr sz="1400" spc="80" dirty="0"/>
              <a:t>Terfenol-D</a:t>
            </a:r>
            <a:r>
              <a:rPr sz="1400" spc="85" dirty="0"/>
              <a:t> </a:t>
            </a:r>
            <a:r>
              <a:rPr sz="1400" spc="75" dirty="0"/>
              <a:t>(terbio,</a:t>
            </a:r>
            <a:r>
              <a:rPr sz="1400" spc="80" dirty="0"/>
              <a:t> </a:t>
            </a:r>
            <a:r>
              <a:rPr sz="1400" spc="100" dirty="0"/>
              <a:t>ferro,</a:t>
            </a:r>
            <a:r>
              <a:rPr sz="1400" spc="105" dirty="0"/>
              <a:t> </a:t>
            </a:r>
            <a:r>
              <a:rPr sz="1400" spc="65" dirty="0"/>
              <a:t>Disprosio,</a:t>
            </a:r>
            <a:r>
              <a:rPr sz="1400" spc="70" dirty="0"/>
              <a:t> </a:t>
            </a:r>
            <a:r>
              <a:rPr sz="1400" spc="85" dirty="0"/>
              <a:t>eccellenti </a:t>
            </a:r>
            <a:r>
              <a:rPr sz="1400" spc="90" dirty="0"/>
              <a:t> </a:t>
            </a:r>
            <a:r>
              <a:rPr sz="1400" spc="-5" dirty="0"/>
              <a:t>prestazioni), </a:t>
            </a:r>
            <a:r>
              <a:rPr sz="1400" spc="5" dirty="0"/>
              <a:t>Metglas </a:t>
            </a:r>
            <a:r>
              <a:rPr sz="1400" spc="-70" dirty="0"/>
              <a:t>(Fe</a:t>
            </a:r>
            <a:r>
              <a:rPr sz="1400" spc="-104" baseline="-21164" dirty="0"/>
              <a:t>81</a:t>
            </a:r>
            <a:r>
              <a:rPr sz="1400" spc="-97" baseline="-21164" dirty="0"/>
              <a:t> </a:t>
            </a:r>
            <a:r>
              <a:rPr sz="1400" spc="-55" dirty="0"/>
              <a:t>Si</a:t>
            </a:r>
            <a:r>
              <a:rPr sz="1400" spc="-82" baseline="-21164" dirty="0"/>
              <a:t>3.5</a:t>
            </a:r>
            <a:r>
              <a:rPr sz="1400" spc="-55" dirty="0"/>
              <a:t>B</a:t>
            </a:r>
            <a:r>
              <a:rPr sz="1400" spc="-82" baseline="-21164" dirty="0"/>
              <a:t>13.5</a:t>
            </a:r>
            <a:r>
              <a:rPr sz="1400" spc="-55" dirty="0"/>
              <a:t>C</a:t>
            </a:r>
            <a:r>
              <a:rPr sz="1400" spc="-82" baseline="-21164" dirty="0"/>
              <a:t>2</a:t>
            </a:r>
            <a:r>
              <a:rPr sz="1400" spc="-55" dirty="0"/>
              <a:t>), </a:t>
            </a:r>
            <a:r>
              <a:rPr sz="1400" spc="-155" dirty="0"/>
              <a:t>CoO </a:t>
            </a:r>
            <a:r>
              <a:rPr sz="1400" spc="-80" dirty="0"/>
              <a:t>Fe</a:t>
            </a:r>
            <a:r>
              <a:rPr sz="1400" spc="-120" baseline="-21164" dirty="0"/>
              <a:t>2</a:t>
            </a:r>
            <a:r>
              <a:rPr sz="1400" spc="-80" dirty="0"/>
              <a:t>O</a:t>
            </a:r>
            <a:r>
              <a:rPr sz="1400" spc="-120" baseline="-21164" dirty="0"/>
              <a:t>3</a:t>
            </a:r>
            <a:r>
              <a:rPr sz="1400" spc="179" baseline="-21164" dirty="0"/>
              <a:t> </a:t>
            </a:r>
            <a:r>
              <a:rPr sz="1400" spc="5" dirty="0"/>
              <a:t>priva </a:t>
            </a:r>
            <a:r>
              <a:rPr sz="1400" spc="10" dirty="0"/>
              <a:t> di</a:t>
            </a:r>
            <a:r>
              <a:rPr sz="1400" spc="-35" dirty="0"/>
              <a:t> </a:t>
            </a:r>
            <a:r>
              <a:rPr sz="1400" spc="50" dirty="0"/>
              <a:t>terre</a:t>
            </a:r>
            <a:r>
              <a:rPr sz="1400" spc="-30" dirty="0"/>
              <a:t> </a:t>
            </a:r>
            <a:r>
              <a:rPr sz="1600" spc="45" dirty="0"/>
              <a:t>rare</a:t>
            </a:r>
            <a:endParaRPr sz="1600" dirty="0"/>
          </a:p>
        </p:txBody>
      </p:sp>
      <p:grpSp>
        <p:nvGrpSpPr>
          <p:cNvPr id="9" name="object 9"/>
          <p:cNvGrpSpPr/>
          <p:nvPr/>
        </p:nvGrpSpPr>
        <p:grpSpPr>
          <a:xfrm>
            <a:off x="2715901" y="930496"/>
            <a:ext cx="6372225" cy="5503545"/>
            <a:chOff x="2715901" y="930496"/>
            <a:chExt cx="6372225" cy="550354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4261" y="3589993"/>
              <a:ext cx="3773622" cy="26934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5901" y="4865890"/>
              <a:ext cx="2181975" cy="1567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6960" y="930496"/>
              <a:ext cx="2892888" cy="25982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38671" y="6377711"/>
            <a:ext cx="1153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15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Microsoft Sans Serif"/>
                <a:cs typeface="Microsoft Sans Serif"/>
              </a:rPr>
              <a:t>Schema</a:t>
            </a:r>
            <a:r>
              <a:rPr sz="800" u="sng" spc="-35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800" u="sng" spc="5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Microsoft Sans Serif"/>
                <a:cs typeface="Microsoft Sans Serif"/>
              </a:rPr>
              <a:t>di</a:t>
            </a:r>
            <a:r>
              <a:rPr sz="800" u="sng" spc="-30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800" u="sng" spc="10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Microsoft Sans Serif"/>
                <a:cs typeface="Microsoft Sans Serif"/>
              </a:rPr>
              <a:t>Julia</a:t>
            </a:r>
            <a:r>
              <a:rPr sz="800" u="sng" spc="-35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800" u="sng" spc="-10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Microsoft Sans Serif"/>
                <a:cs typeface="Microsoft Sans Serif"/>
              </a:rPr>
              <a:t>Downing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1495" y="4865890"/>
            <a:ext cx="1911833" cy="15676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72" y="906421"/>
            <a:ext cx="8973820" cy="1737995"/>
          </a:xfrm>
          <a:custGeom>
            <a:avLst/>
            <a:gdLst/>
            <a:ahLst/>
            <a:cxnLst/>
            <a:rect l="l" t="t" r="r" b="b"/>
            <a:pathLst>
              <a:path w="8973820" h="1737995">
                <a:moveTo>
                  <a:pt x="8973651" y="0"/>
                </a:moveTo>
                <a:lnTo>
                  <a:pt x="0" y="0"/>
                </a:lnTo>
                <a:lnTo>
                  <a:pt x="0" y="1737831"/>
                </a:lnTo>
                <a:lnTo>
                  <a:pt x="8973651" y="1737831"/>
                </a:lnTo>
                <a:lnTo>
                  <a:pt x="8973651" y="0"/>
                </a:lnTo>
                <a:close/>
              </a:path>
            </a:pathLst>
          </a:custGeom>
          <a:solidFill>
            <a:srgbClr val="6C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543" y="35143"/>
            <a:ext cx="28816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Shape</a:t>
            </a:r>
            <a:r>
              <a:rPr sz="3200" b="1" spc="-8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1D3E70"/>
                </a:solidFill>
                <a:latin typeface="Comic Sans MS"/>
                <a:cs typeface="Comic Sans MS"/>
              </a:rPr>
              <a:t>memory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84893" y="1349529"/>
            <a:ext cx="5145405" cy="3851275"/>
            <a:chOff x="3684893" y="1349529"/>
            <a:chExt cx="5145405" cy="3851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7703" y="1349529"/>
              <a:ext cx="2672401" cy="1460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4893" y="3207221"/>
              <a:ext cx="2650653" cy="19932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1571" y="1069693"/>
            <a:ext cx="5705475" cy="5797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340" marR="5080" algn="just">
              <a:lnSpc>
                <a:spcPct val="99500"/>
              </a:lnSpc>
              <a:spcBef>
                <a:spcPts val="110"/>
              </a:spcBef>
            </a:pPr>
            <a:r>
              <a:rPr sz="1800" b="1" spc="-110" dirty="0">
                <a:latin typeface="Tahoma"/>
                <a:cs typeface="Tahoma"/>
              </a:rPr>
              <a:t>Shape </a:t>
            </a:r>
            <a:r>
              <a:rPr sz="1800" b="1" spc="-105" dirty="0">
                <a:latin typeface="Tahoma"/>
                <a:cs typeface="Tahoma"/>
              </a:rPr>
              <a:t>memory </a:t>
            </a:r>
            <a:r>
              <a:rPr sz="1800" b="1" spc="-90" dirty="0">
                <a:latin typeface="Tahoma"/>
                <a:cs typeface="Tahoma"/>
              </a:rPr>
              <a:t>effect </a:t>
            </a:r>
            <a:r>
              <a:rPr sz="1800" spc="-85" dirty="0">
                <a:latin typeface="Microsoft Sans Serif"/>
                <a:cs typeface="Microsoft Sans Serif"/>
              </a:rPr>
              <a:t>(SME) </a:t>
            </a:r>
            <a:r>
              <a:rPr sz="1800" spc="-50" dirty="0">
                <a:latin typeface="Microsoft Sans Serif"/>
                <a:cs typeface="Microsoft Sans Serif"/>
              </a:rPr>
              <a:t>è </a:t>
            </a:r>
            <a:r>
              <a:rPr sz="1800" spc="10" dirty="0">
                <a:latin typeface="Microsoft Sans Serif"/>
                <a:cs typeface="Microsoft Sans Serif"/>
              </a:rPr>
              <a:t>un </a:t>
            </a:r>
            <a:r>
              <a:rPr sz="1800" spc="-5" dirty="0">
                <a:latin typeface="Microsoft Sans Serif"/>
                <a:cs typeface="Microsoft Sans Serif"/>
              </a:rPr>
              <a:t>fenomeno </a:t>
            </a:r>
            <a:r>
              <a:rPr sz="1800" spc="25" dirty="0">
                <a:latin typeface="Microsoft Sans Serif"/>
                <a:cs typeface="Microsoft Sans Serif"/>
              </a:rPr>
              <a:t>per </a:t>
            </a:r>
            <a:r>
              <a:rPr sz="1800" spc="80" dirty="0">
                <a:latin typeface="Microsoft Sans Serif"/>
                <a:cs typeface="Microsoft Sans Serif"/>
              </a:rPr>
              <a:t>il </a:t>
            </a:r>
            <a:r>
              <a:rPr sz="1800" dirty="0">
                <a:latin typeface="Microsoft Sans Serif"/>
                <a:cs typeface="Microsoft Sans Serif"/>
              </a:rPr>
              <a:t>quale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un </a:t>
            </a:r>
            <a:r>
              <a:rPr sz="1800" spc="30" dirty="0">
                <a:latin typeface="Microsoft Sans Serif"/>
                <a:cs typeface="Microsoft Sans Serif"/>
              </a:rPr>
              <a:t>materiale </a:t>
            </a:r>
            <a:r>
              <a:rPr sz="1800" spc="-20" dirty="0">
                <a:latin typeface="Microsoft Sans Serif"/>
                <a:cs typeface="Microsoft Sans Serif"/>
              </a:rPr>
              <a:t>può </a:t>
            </a:r>
            <a:r>
              <a:rPr sz="1800" spc="20" dirty="0">
                <a:latin typeface="Microsoft Sans Serif"/>
                <a:cs typeface="Microsoft Sans Serif"/>
              </a:rPr>
              <a:t>recuperare </a:t>
            </a:r>
            <a:r>
              <a:rPr sz="1800" spc="30" dirty="0">
                <a:latin typeface="Microsoft Sans Serif"/>
                <a:cs typeface="Microsoft Sans Serif"/>
              </a:rPr>
              <a:t>la propria </a:t>
            </a:r>
            <a:r>
              <a:rPr sz="1800" dirty="0">
                <a:latin typeface="Microsoft Sans Serif"/>
                <a:cs typeface="Microsoft Sans Serif"/>
              </a:rPr>
              <a:t>dimensione </a:t>
            </a:r>
            <a:r>
              <a:rPr sz="1800" spc="-50" dirty="0">
                <a:latin typeface="Microsoft Sans Serif"/>
                <a:cs typeface="Microsoft Sans Serif"/>
              </a:rPr>
              <a:t>e 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forma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originarie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se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riscaldato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al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di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sopra</a:t>
            </a:r>
            <a:r>
              <a:rPr sz="1800" spc="10" dirty="0">
                <a:latin typeface="Microsoft Sans Serif"/>
                <a:cs typeface="Microsoft Sans Serif"/>
              </a:rPr>
              <a:t> di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una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temperatura </a:t>
            </a:r>
            <a:r>
              <a:rPr sz="1800" spc="25" dirty="0">
                <a:latin typeface="Microsoft Sans Serif"/>
                <a:cs typeface="Microsoft Sans Serif"/>
              </a:rPr>
              <a:t>caratteristica. </a:t>
            </a:r>
            <a:r>
              <a:rPr sz="1800" spc="5" dirty="0">
                <a:latin typeface="Microsoft Sans Serif"/>
                <a:cs typeface="Microsoft Sans Serif"/>
              </a:rPr>
              <a:t>I </a:t>
            </a:r>
            <a:r>
              <a:rPr sz="1800" spc="40" dirty="0">
                <a:latin typeface="Microsoft Sans Serif"/>
                <a:cs typeface="Microsoft Sans Serif"/>
              </a:rPr>
              <a:t>materiali </a:t>
            </a:r>
            <a:r>
              <a:rPr sz="1800" spc="10" dirty="0">
                <a:latin typeface="Microsoft Sans Serif"/>
                <a:cs typeface="Microsoft Sans Serif"/>
              </a:rPr>
              <a:t>più comuni </a:t>
            </a:r>
            <a:r>
              <a:rPr sz="1800" spc="-25" dirty="0">
                <a:latin typeface="Microsoft Sans Serif"/>
                <a:cs typeface="Microsoft Sans Serif"/>
              </a:rPr>
              <a:t>sono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le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leghe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NiTi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(Nickel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Titanium),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CuZnAl,</a:t>
            </a:r>
            <a:r>
              <a:rPr sz="1800" spc="-25" dirty="0">
                <a:latin typeface="Microsoft Sans Serif"/>
                <a:cs typeface="Microsoft Sans Serif"/>
              </a:rPr>
              <a:t> and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CuAlNi.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12700" marR="2280920" algn="just">
              <a:lnSpc>
                <a:spcPct val="99100"/>
              </a:lnSpc>
              <a:buSzPct val="77777"/>
              <a:buFont typeface="Arial MT"/>
              <a:buChar char="•"/>
              <a:tabLst>
                <a:tab pos="195580" algn="l"/>
              </a:tabLst>
            </a:pPr>
            <a:r>
              <a:rPr sz="1800" spc="-95" dirty="0">
                <a:latin typeface="Microsoft Sans Serif"/>
                <a:cs typeface="Microsoft Sans Serif"/>
              </a:rPr>
              <a:t>Se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deformato </a:t>
            </a:r>
            <a:r>
              <a:rPr sz="1800" spc="10" dirty="0">
                <a:latin typeface="Microsoft Sans Serif"/>
                <a:cs typeface="Microsoft Sans Serif"/>
              </a:rPr>
              <a:t>plasticamente </a:t>
            </a:r>
            <a:r>
              <a:rPr sz="1800" spc="-55" dirty="0">
                <a:latin typeface="Microsoft Sans Serif"/>
                <a:cs typeface="Microsoft Sans Serif"/>
              </a:rPr>
              <a:t>a 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240" dirty="0">
                <a:latin typeface="Microsoft Sans Serif"/>
                <a:cs typeface="Microsoft Sans Serif"/>
              </a:rPr>
              <a:t>bass</a:t>
            </a:r>
            <a:r>
              <a:rPr sz="1800" spc="-30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  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300" dirty="0">
                <a:latin typeface="Microsoft Sans Serif"/>
                <a:cs typeface="Microsoft Sans Serif"/>
              </a:rPr>
              <a:t>temperatur</a:t>
            </a:r>
            <a:r>
              <a:rPr sz="1800" spc="35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  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(</a:t>
            </a:r>
            <a:r>
              <a:rPr sz="1800" spc="-210" dirty="0">
                <a:latin typeface="Microsoft Sans Serif"/>
                <a:cs typeface="Microsoft Sans Serif"/>
              </a:rPr>
              <a:t> </a:t>
            </a:r>
            <a:r>
              <a:rPr sz="1800" spc="254" dirty="0">
                <a:latin typeface="Microsoft Sans Serif"/>
                <a:cs typeface="Microsoft Sans Serif"/>
              </a:rPr>
              <a:t>fas</a:t>
            </a:r>
            <a:r>
              <a:rPr sz="1800" spc="-10" dirty="0">
                <a:latin typeface="Microsoft Sans Serif"/>
                <a:cs typeface="Microsoft Sans Serif"/>
              </a:rPr>
              <a:t>e </a:t>
            </a:r>
            <a:r>
              <a:rPr sz="1800" spc="-204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martensitica),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il </a:t>
            </a:r>
            <a:r>
              <a:rPr sz="1800" spc="30" dirty="0">
                <a:latin typeface="Microsoft Sans Serif"/>
                <a:cs typeface="Microsoft Sans Serif"/>
              </a:rPr>
              <a:t>materiale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è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in 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grado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di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90" dirty="0">
                <a:latin typeface="Microsoft Sans Serif"/>
                <a:cs typeface="Microsoft Sans Serif"/>
              </a:rPr>
              <a:t>tornare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alla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forma 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iniziale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se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105" dirty="0">
                <a:latin typeface="Microsoft Sans Serif"/>
                <a:cs typeface="Microsoft Sans Serif"/>
              </a:rPr>
              <a:t>riportato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ad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95" dirty="0">
                <a:latin typeface="Microsoft Sans Serif"/>
                <a:cs typeface="Microsoft Sans Serif"/>
              </a:rPr>
              <a:t>alta 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temperatura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(fase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austenitica).</a:t>
            </a:r>
            <a:endParaRPr sz="1800">
              <a:latin typeface="Microsoft Sans Serif"/>
              <a:cs typeface="Microsoft Sans Serif"/>
            </a:endParaRPr>
          </a:p>
          <a:p>
            <a:pPr marL="12700" marR="2283460" algn="just">
              <a:lnSpc>
                <a:spcPct val="100299"/>
              </a:lnSpc>
              <a:spcBef>
                <a:spcPts val="35"/>
              </a:spcBef>
              <a:buFont typeface="Arial MT"/>
              <a:buChar char="•"/>
              <a:tabLst>
                <a:tab pos="386080" algn="l"/>
              </a:tabLst>
            </a:pPr>
            <a:r>
              <a:rPr sz="1800" spc="125" dirty="0">
                <a:latin typeface="Microsoft Sans Serif"/>
                <a:cs typeface="Microsoft Sans Serif"/>
              </a:rPr>
              <a:t>Il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125" dirty="0">
                <a:latin typeface="Microsoft Sans Serif"/>
                <a:cs typeface="Microsoft Sans Serif"/>
              </a:rPr>
              <a:t>comportamento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95" dirty="0">
                <a:latin typeface="Microsoft Sans Serif"/>
                <a:cs typeface="Microsoft Sans Serif"/>
              </a:rPr>
              <a:t>shape 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memory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è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possibile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grazie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alla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trasformaz.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martensitica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che 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75" dirty="0">
                <a:latin typeface="Microsoft Sans Serif"/>
                <a:cs typeface="Microsoft Sans Serif"/>
              </a:rPr>
              <a:t>avviene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165" dirty="0">
                <a:latin typeface="Microsoft Sans Serif"/>
                <a:cs typeface="Microsoft Sans Serif"/>
              </a:rPr>
              <a:t>senza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spc="240" dirty="0">
                <a:latin typeface="Microsoft Sans Serif"/>
                <a:cs typeface="Microsoft Sans Serif"/>
              </a:rPr>
              <a:t>diffusione 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atomica,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che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invece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varierebbe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95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composizione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spc="114" dirty="0">
                <a:latin typeface="Microsoft Sans Serif"/>
                <a:cs typeface="Microsoft Sans Serif"/>
              </a:rPr>
              <a:t>locale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140" dirty="0">
                <a:latin typeface="Microsoft Sans Serif"/>
                <a:cs typeface="Microsoft Sans Serif"/>
              </a:rPr>
              <a:t>del 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materiale.</a:t>
            </a:r>
            <a:endParaRPr sz="1800">
              <a:latin typeface="Microsoft Sans Serif"/>
              <a:cs typeface="Microsoft Sans Serif"/>
            </a:endParaRPr>
          </a:p>
          <a:p>
            <a:pPr marL="291465" indent="-279400" algn="just">
              <a:lnSpc>
                <a:spcPts val="2100"/>
              </a:lnSpc>
              <a:buFont typeface="Arial MT"/>
              <a:buChar char="•"/>
              <a:tabLst>
                <a:tab pos="2921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Non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tutti</a:t>
            </a:r>
            <a:r>
              <a:rPr sz="1800" spc="51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i</a:t>
            </a:r>
            <a:r>
              <a:rPr sz="1800" spc="515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metalli</a:t>
            </a:r>
            <a:r>
              <a:rPr sz="1800" spc="51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mostrano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Microsoft Sans Serif"/>
                <a:cs typeface="Microsoft Sans Serif"/>
              </a:rPr>
              <a:t>queste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proprietà.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8942" y="4683724"/>
            <a:ext cx="2562223" cy="1904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03" y="1356615"/>
            <a:ext cx="8973820" cy="2219960"/>
          </a:xfrm>
          <a:custGeom>
            <a:avLst/>
            <a:gdLst/>
            <a:ahLst/>
            <a:cxnLst/>
            <a:rect l="l" t="t" r="r" b="b"/>
            <a:pathLst>
              <a:path w="8973820" h="2219960">
                <a:moveTo>
                  <a:pt x="8973652" y="0"/>
                </a:moveTo>
                <a:lnTo>
                  <a:pt x="0" y="0"/>
                </a:lnTo>
                <a:lnTo>
                  <a:pt x="0" y="2219613"/>
                </a:lnTo>
                <a:lnTo>
                  <a:pt x="8973652" y="2219613"/>
                </a:lnTo>
                <a:lnTo>
                  <a:pt x="8973652" y="0"/>
                </a:lnTo>
                <a:close/>
              </a:path>
            </a:pathLst>
          </a:custGeom>
          <a:solidFill>
            <a:srgbClr val="6C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44" y="37880"/>
            <a:ext cx="28816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Shape</a:t>
            </a:r>
            <a:r>
              <a:rPr sz="3200" b="1" spc="-8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1D3E70"/>
                </a:solidFill>
                <a:latin typeface="Comic Sans MS"/>
                <a:cs typeface="Comic Sans MS"/>
              </a:rPr>
              <a:t>memory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105" y="1666304"/>
            <a:ext cx="8973820" cy="4625340"/>
            <a:chOff x="102105" y="1666304"/>
            <a:chExt cx="8973820" cy="4625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3821" y="1666304"/>
              <a:ext cx="3332327" cy="10271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105" y="3738060"/>
              <a:ext cx="8973820" cy="2553970"/>
            </a:xfrm>
            <a:custGeom>
              <a:avLst/>
              <a:gdLst/>
              <a:ahLst/>
              <a:cxnLst/>
              <a:rect l="l" t="t" r="r" b="b"/>
              <a:pathLst>
                <a:path w="8973820" h="2553970">
                  <a:moveTo>
                    <a:pt x="8973651" y="0"/>
                  </a:moveTo>
                  <a:lnTo>
                    <a:pt x="0" y="0"/>
                  </a:lnTo>
                  <a:lnTo>
                    <a:pt x="0" y="2553557"/>
                  </a:lnTo>
                  <a:lnTo>
                    <a:pt x="8973651" y="2553557"/>
                  </a:lnTo>
                  <a:lnTo>
                    <a:pt x="8973651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4320" y="4176228"/>
              <a:ext cx="2622643" cy="8274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0622" y="1389635"/>
            <a:ext cx="6581775" cy="413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100"/>
              </a:spcBef>
            </a:pPr>
            <a:r>
              <a:rPr sz="1600" b="1" spc="5" dirty="0">
                <a:latin typeface="Tahoma"/>
                <a:cs typeface="Tahoma"/>
              </a:rPr>
              <a:t>F</a:t>
            </a:r>
            <a:r>
              <a:rPr sz="1600" b="1" spc="-114" dirty="0">
                <a:latin typeface="Tahoma"/>
                <a:cs typeface="Tahoma"/>
              </a:rPr>
              <a:t>un</a:t>
            </a:r>
            <a:r>
              <a:rPr sz="1600" b="1" spc="-80" dirty="0">
                <a:latin typeface="Tahoma"/>
                <a:cs typeface="Tahoma"/>
              </a:rPr>
              <a:t>z</a:t>
            </a:r>
            <a:r>
              <a:rPr sz="1600" b="1" spc="-50" dirty="0">
                <a:latin typeface="Tahoma"/>
                <a:cs typeface="Tahoma"/>
              </a:rPr>
              <a:t>i</a:t>
            </a:r>
            <a:r>
              <a:rPr sz="1600" b="1" spc="-114" dirty="0">
                <a:latin typeface="Tahoma"/>
                <a:cs typeface="Tahoma"/>
              </a:rPr>
              <a:t>on</a:t>
            </a:r>
            <a:r>
              <a:rPr sz="1600" b="1" spc="-105" dirty="0">
                <a:latin typeface="Tahoma"/>
                <a:cs typeface="Tahoma"/>
              </a:rPr>
              <a:t>a</a:t>
            </a:r>
            <a:r>
              <a:rPr sz="1600" b="1" spc="-125" dirty="0">
                <a:latin typeface="Tahoma"/>
                <a:cs typeface="Tahoma"/>
              </a:rPr>
              <a:t>m</a:t>
            </a:r>
            <a:r>
              <a:rPr sz="1600" b="1" spc="-85" dirty="0">
                <a:latin typeface="Tahoma"/>
                <a:cs typeface="Tahoma"/>
              </a:rPr>
              <a:t>e</a:t>
            </a:r>
            <a:r>
              <a:rPr sz="1600" b="1" spc="-114" dirty="0">
                <a:latin typeface="Tahoma"/>
                <a:cs typeface="Tahoma"/>
              </a:rPr>
              <a:t>n</a:t>
            </a:r>
            <a:r>
              <a:rPr sz="1600" b="1" spc="-105" dirty="0">
                <a:latin typeface="Tahoma"/>
                <a:cs typeface="Tahoma"/>
              </a:rPr>
              <a:t>t</a:t>
            </a:r>
            <a:r>
              <a:rPr sz="1600" b="1" spc="-120" dirty="0">
                <a:latin typeface="Tahoma"/>
                <a:cs typeface="Tahoma"/>
              </a:rPr>
              <a:t>o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spc="-105" dirty="0">
                <a:latin typeface="Tahoma"/>
                <a:cs typeface="Tahoma"/>
              </a:rPr>
              <a:t>a</a:t>
            </a:r>
            <a:r>
              <a:rPr sz="1600" b="1" spc="-110" dirty="0">
                <a:latin typeface="Tahoma"/>
                <a:cs typeface="Tahoma"/>
              </a:rPr>
              <a:t>d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spc="-114" dirty="0">
                <a:latin typeface="Tahoma"/>
                <a:cs typeface="Tahoma"/>
              </a:rPr>
              <a:t>un</a:t>
            </a:r>
            <a:r>
              <a:rPr sz="1600" b="1" spc="-105" dirty="0">
                <a:latin typeface="Tahoma"/>
                <a:cs typeface="Tahoma"/>
              </a:rPr>
              <a:t>a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spc="-140" dirty="0">
                <a:latin typeface="Tahoma"/>
                <a:cs typeface="Tahoma"/>
              </a:rPr>
              <a:t>v</a:t>
            </a:r>
            <a:r>
              <a:rPr sz="1600" b="1" spc="-45" dirty="0">
                <a:latin typeface="Tahoma"/>
                <a:cs typeface="Tahoma"/>
              </a:rPr>
              <a:t>i</a:t>
            </a:r>
            <a:r>
              <a:rPr sz="1600" b="1" spc="-105" dirty="0">
                <a:latin typeface="Tahoma"/>
                <a:cs typeface="Tahoma"/>
              </a:rPr>
              <a:t>a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705"/>
              </a:lnSpc>
            </a:pPr>
            <a:r>
              <a:rPr sz="1450" b="1" i="1" spc="-75" dirty="0">
                <a:latin typeface="Arial"/>
                <a:cs typeface="Arial"/>
              </a:rPr>
              <a:t>Recupero </a:t>
            </a:r>
            <a:r>
              <a:rPr sz="1450" b="1" i="1" spc="-20" dirty="0">
                <a:latin typeface="Arial"/>
                <a:cs typeface="Arial"/>
              </a:rPr>
              <a:t>della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40" dirty="0">
                <a:latin typeface="Arial"/>
                <a:cs typeface="Arial"/>
              </a:rPr>
              <a:t>forma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80" dirty="0">
                <a:latin typeface="Arial"/>
                <a:cs typeface="Arial"/>
              </a:rPr>
              <a:t>solo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85" dirty="0">
                <a:latin typeface="Arial"/>
                <a:cs typeface="Arial"/>
              </a:rPr>
              <a:t>scaldando</a:t>
            </a:r>
            <a:r>
              <a:rPr sz="1450" b="1" i="1" spc="-70" dirty="0">
                <a:latin typeface="Arial"/>
                <a:cs typeface="Arial"/>
              </a:rPr>
              <a:t> </a:t>
            </a:r>
            <a:r>
              <a:rPr sz="1450" b="1" i="1" spc="-80" dirty="0">
                <a:latin typeface="Arial"/>
                <a:cs typeface="Arial"/>
              </a:rPr>
              <a:t>ad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15" dirty="0">
                <a:latin typeface="Arial"/>
                <a:cs typeface="Arial"/>
              </a:rPr>
              <a:t>alta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30" dirty="0">
                <a:latin typeface="Arial"/>
                <a:cs typeface="Arial"/>
              </a:rPr>
              <a:t>temperatura</a:t>
            </a:r>
            <a:endParaRPr sz="1450">
              <a:latin typeface="Arial"/>
              <a:cs typeface="Arial"/>
            </a:endParaRPr>
          </a:p>
          <a:p>
            <a:pPr marL="12700" marR="1264920" algn="just">
              <a:lnSpc>
                <a:spcPts val="1900"/>
              </a:lnSpc>
              <a:spcBef>
                <a:spcPts val="90"/>
              </a:spcBef>
            </a:pPr>
            <a:r>
              <a:rPr sz="1600" spc="55" dirty="0">
                <a:latin typeface="Microsoft Sans Serif"/>
                <a:cs typeface="Microsoft Sans Serif"/>
              </a:rPr>
              <a:t>Il </a:t>
            </a:r>
            <a:r>
              <a:rPr sz="1600" spc="25" dirty="0">
                <a:latin typeface="Microsoft Sans Serif"/>
                <a:cs typeface="Microsoft Sans Serif"/>
              </a:rPr>
              <a:t>materiale </a:t>
            </a:r>
            <a:r>
              <a:rPr sz="1600" spc="5" dirty="0">
                <a:latin typeface="Microsoft Sans Serif"/>
                <a:cs typeface="Microsoft Sans Serif"/>
              </a:rPr>
              <a:t>memorizza </a:t>
            </a:r>
            <a:r>
              <a:rPr sz="1600" spc="30" dirty="0">
                <a:latin typeface="Microsoft Sans Serif"/>
                <a:cs typeface="Microsoft Sans Serif"/>
              </a:rPr>
              <a:t>la </a:t>
            </a:r>
            <a:r>
              <a:rPr sz="1600" spc="35" dirty="0">
                <a:latin typeface="Microsoft Sans Serif"/>
                <a:cs typeface="Microsoft Sans Serif"/>
              </a:rPr>
              <a:t>forma </a:t>
            </a:r>
            <a:r>
              <a:rPr sz="1600" dirty="0">
                <a:latin typeface="Microsoft Sans Serif"/>
                <a:cs typeface="Microsoft Sans Serif"/>
              </a:rPr>
              <a:t>solo </a:t>
            </a:r>
            <a:r>
              <a:rPr sz="1600" spc="-35" dirty="0">
                <a:latin typeface="Microsoft Sans Serif"/>
                <a:cs typeface="Microsoft Sans Serif"/>
              </a:rPr>
              <a:t>ad </a:t>
            </a:r>
            <a:r>
              <a:rPr sz="1600" spc="20" dirty="0">
                <a:latin typeface="Microsoft Sans Serif"/>
                <a:cs typeface="Microsoft Sans Serif"/>
              </a:rPr>
              <a:t>alta temperatura,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poi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viene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deformato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a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bassa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temperatura,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quindi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se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riscaldato </a:t>
            </a:r>
            <a:r>
              <a:rPr sz="1600" dirty="0">
                <a:latin typeface="Microsoft Sans Serif"/>
                <a:cs typeface="Microsoft Sans Serif"/>
              </a:rPr>
              <a:t>sopra </a:t>
            </a:r>
            <a:r>
              <a:rPr sz="1600" spc="30" dirty="0">
                <a:latin typeface="Microsoft Sans Serif"/>
                <a:cs typeface="Microsoft Sans Serif"/>
              </a:rPr>
              <a:t>la </a:t>
            </a:r>
            <a:r>
              <a:rPr sz="1600" spc="25" dirty="0">
                <a:latin typeface="Microsoft Sans Serif"/>
                <a:cs typeface="Microsoft Sans Serif"/>
              </a:rPr>
              <a:t>temperatura </a:t>
            </a:r>
            <a:r>
              <a:rPr sz="1600" spc="10" dirty="0">
                <a:latin typeface="Microsoft Sans Serif"/>
                <a:cs typeface="Microsoft Sans Serif"/>
              </a:rPr>
              <a:t>di </a:t>
            </a:r>
            <a:r>
              <a:rPr sz="1600" spc="5" dirty="0">
                <a:latin typeface="Microsoft Sans Serif"/>
                <a:cs typeface="Microsoft Sans Serif"/>
              </a:rPr>
              <a:t>transizione </a:t>
            </a:r>
            <a:r>
              <a:rPr sz="1600" spc="10" dirty="0">
                <a:latin typeface="Microsoft Sans Serif"/>
                <a:cs typeface="Microsoft Sans Serif"/>
              </a:rPr>
              <a:t>recupera </a:t>
            </a:r>
            <a:r>
              <a:rPr sz="1600" spc="30" dirty="0">
                <a:latin typeface="Microsoft Sans Serif"/>
                <a:cs typeface="Microsoft Sans Serif"/>
              </a:rPr>
              <a:t>la </a:t>
            </a:r>
            <a:r>
              <a:rPr sz="1600" spc="35" dirty="0">
                <a:latin typeface="Microsoft Sans Serif"/>
                <a:cs typeface="Microsoft Sans Serif"/>
              </a:rPr>
              <a:t> forma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originale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che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mantiene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anche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dopo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raffreddato, 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finché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non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viene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nuovamente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deformato.</a:t>
            </a:r>
            <a:endParaRPr sz="1600">
              <a:latin typeface="Microsoft Sans Serif"/>
              <a:cs typeface="Microsoft Sans Serif"/>
            </a:endParaRPr>
          </a:p>
          <a:p>
            <a:pPr marL="1240790">
              <a:lnSpc>
                <a:spcPct val="100000"/>
              </a:lnSpc>
              <a:spcBef>
                <a:spcPts val="925"/>
              </a:spcBef>
              <a:tabLst>
                <a:tab pos="5062220" algn="l"/>
              </a:tabLst>
            </a:pP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Fase</a:t>
            </a:r>
            <a:r>
              <a:rPr sz="1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martensitica</a:t>
            </a:r>
            <a:r>
              <a:rPr sz="1800" spc="4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fase</a:t>
            </a:r>
            <a:r>
              <a:rPr sz="18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austenitica	(riscaldamento)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Franklin Gothic Medium"/>
              <a:cs typeface="Franklin Gothic Medium"/>
            </a:endParaRPr>
          </a:p>
          <a:p>
            <a:pPr marL="38100" algn="just">
              <a:lnSpc>
                <a:spcPts val="1885"/>
              </a:lnSpc>
            </a:pPr>
            <a:r>
              <a:rPr sz="1600" b="1" spc="5" dirty="0">
                <a:latin typeface="Tahoma"/>
                <a:cs typeface="Tahoma"/>
              </a:rPr>
              <a:t>F</a:t>
            </a:r>
            <a:r>
              <a:rPr sz="1600" b="1" spc="-114" dirty="0">
                <a:latin typeface="Tahoma"/>
                <a:cs typeface="Tahoma"/>
              </a:rPr>
              <a:t>un</a:t>
            </a:r>
            <a:r>
              <a:rPr sz="1600" b="1" spc="-80" dirty="0">
                <a:latin typeface="Tahoma"/>
                <a:cs typeface="Tahoma"/>
              </a:rPr>
              <a:t>z</a:t>
            </a:r>
            <a:r>
              <a:rPr sz="1600" b="1" spc="-50" dirty="0">
                <a:latin typeface="Tahoma"/>
                <a:cs typeface="Tahoma"/>
              </a:rPr>
              <a:t>i</a:t>
            </a:r>
            <a:r>
              <a:rPr sz="1600" b="1" spc="-114" dirty="0">
                <a:latin typeface="Tahoma"/>
                <a:cs typeface="Tahoma"/>
              </a:rPr>
              <a:t>on</a:t>
            </a:r>
            <a:r>
              <a:rPr sz="1600" b="1" spc="-105" dirty="0">
                <a:latin typeface="Tahoma"/>
                <a:cs typeface="Tahoma"/>
              </a:rPr>
              <a:t>a</a:t>
            </a:r>
            <a:r>
              <a:rPr sz="1600" b="1" spc="-125" dirty="0">
                <a:latin typeface="Tahoma"/>
                <a:cs typeface="Tahoma"/>
              </a:rPr>
              <a:t>m</a:t>
            </a:r>
            <a:r>
              <a:rPr sz="1600" b="1" spc="-85" dirty="0">
                <a:latin typeface="Tahoma"/>
                <a:cs typeface="Tahoma"/>
              </a:rPr>
              <a:t>e</a:t>
            </a:r>
            <a:r>
              <a:rPr sz="1600" b="1" spc="-114" dirty="0">
                <a:latin typeface="Tahoma"/>
                <a:cs typeface="Tahoma"/>
              </a:rPr>
              <a:t>n</a:t>
            </a:r>
            <a:r>
              <a:rPr sz="1600" b="1" spc="-105" dirty="0">
                <a:latin typeface="Tahoma"/>
                <a:cs typeface="Tahoma"/>
              </a:rPr>
              <a:t>t</a:t>
            </a:r>
            <a:r>
              <a:rPr sz="1600" b="1" spc="-120" dirty="0">
                <a:latin typeface="Tahoma"/>
                <a:cs typeface="Tahoma"/>
              </a:rPr>
              <a:t>o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spc="-105" dirty="0">
                <a:latin typeface="Tahoma"/>
                <a:cs typeface="Tahoma"/>
              </a:rPr>
              <a:t>a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spc="-114" dirty="0">
                <a:latin typeface="Tahoma"/>
                <a:cs typeface="Tahoma"/>
              </a:rPr>
              <a:t>d</a:t>
            </a:r>
            <a:r>
              <a:rPr sz="1600" b="1" spc="-110" dirty="0">
                <a:latin typeface="Tahoma"/>
                <a:cs typeface="Tahoma"/>
              </a:rPr>
              <a:t>u</a:t>
            </a:r>
            <a:r>
              <a:rPr sz="1600" b="1" spc="-75" dirty="0">
                <a:latin typeface="Tahoma"/>
                <a:cs typeface="Tahoma"/>
              </a:rPr>
              <a:t>e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spc="-140" dirty="0">
                <a:latin typeface="Tahoma"/>
                <a:cs typeface="Tahoma"/>
              </a:rPr>
              <a:t>v</a:t>
            </a:r>
            <a:r>
              <a:rPr sz="1600" b="1" spc="-45" dirty="0">
                <a:latin typeface="Tahoma"/>
                <a:cs typeface="Tahoma"/>
              </a:rPr>
              <a:t>i</a:t>
            </a:r>
            <a:r>
              <a:rPr sz="1600" b="1" spc="-75" dirty="0"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  <a:p>
            <a:pPr marL="38100" algn="just">
              <a:lnSpc>
                <a:spcPts val="1705"/>
              </a:lnSpc>
            </a:pPr>
            <a:r>
              <a:rPr sz="1450" b="1" i="1" spc="-135" dirty="0">
                <a:latin typeface="Arial"/>
                <a:cs typeface="Arial"/>
              </a:rPr>
              <a:t>R</a:t>
            </a:r>
            <a:r>
              <a:rPr sz="1450" b="1" i="1" spc="-40" dirty="0">
                <a:latin typeface="Arial"/>
                <a:cs typeface="Arial"/>
              </a:rPr>
              <a:t>e</a:t>
            </a:r>
            <a:r>
              <a:rPr sz="1450" b="1" i="1" spc="-110" dirty="0">
                <a:latin typeface="Arial"/>
                <a:cs typeface="Arial"/>
              </a:rPr>
              <a:t>cu</a:t>
            </a:r>
            <a:r>
              <a:rPr sz="1450" b="1" i="1" spc="-105" dirty="0">
                <a:latin typeface="Arial"/>
                <a:cs typeface="Arial"/>
              </a:rPr>
              <a:t>p</a:t>
            </a:r>
            <a:r>
              <a:rPr sz="1450" b="1" i="1" spc="-40" dirty="0">
                <a:latin typeface="Arial"/>
                <a:cs typeface="Arial"/>
              </a:rPr>
              <a:t>e</a:t>
            </a:r>
            <a:r>
              <a:rPr sz="1450" b="1" i="1" spc="70" dirty="0">
                <a:latin typeface="Arial"/>
                <a:cs typeface="Arial"/>
              </a:rPr>
              <a:t>r</a:t>
            </a:r>
            <a:r>
              <a:rPr sz="1450" b="1" i="1" spc="-130" dirty="0">
                <a:latin typeface="Arial"/>
                <a:cs typeface="Arial"/>
              </a:rPr>
              <a:t>o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-75" dirty="0">
                <a:latin typeface="Arial"/>
                <a:cs typeface="Arial"/>
              </a:rPr>
              <a:t>de</a:t>
            </a:r>
            <a:r>
              <a:rPr sz="1450" b="1" i="1" spc="50" dirty="0">
                <a:latin typeface="Arial"/>
                <a:cs typeface="Arial"/>
              </a:rPr>
              <a:t>ll</a:t>
            </a:r>
            <a:r>
              <a:rPr sz="1450" b="1" i="1" spc="-60" dirty="0">
                <a:latin typeface="Arial"/>
                <a:cs typeface="Arial"/>
              </a:rPr>
              <a:t>a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-5" dirty="0">
                <a:latin typeface="Arial"/>
                <a:cs typeface="Arial"/>
              </a:rPr>
              <a:t>f</a:t>
            </a:r>
            <a:r>
              <a:rPr sz="1450" b="1" i="1" spc="-30" dirty="0">
                <a:latin typeface="Arial"/>
                <a:cs typeface="Arial"/>
              </a:rPr>
              <a:t>or</a:t>
            </a:r>
            <a:r>
              <a:rPr sz="1450" b="1" i="1" spc="-65" dirty="0">
                <a:latin typeface="Arial"/>
                <a:cs typeface="Arial"/>
              </a:rPr>
              <a:t>ma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-85" dirty="0">
                <a:latin typeface="Arial"/>
                <a:cs typeface="Arial"/>
              </a:rPr>
              <a:t>s</a:t>
            </a:r>
            <a:r>
              <a:rPr sz="1450" b="1" i="1" spc="-50" dirty="0">
                <a:latin typeface="Arial"/>
                <a:cs typeface="Arial"/>
              </a:rPr>
              <a:t>i</a:t>
            </a:r>
            <a:r>
              <a:rPr sz="1450" b="1" i="1" spc="-60" dirty="0">
                <a:latin typeface="Arial"/>
                <a:cs typeface="Arial"/>
              </a:rPr>
              <a:t>a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-100" dirty="0">
                <a:latin typeface="Arial"/>
                <a:cs typeface="Arial"/>
              </a:rPr>
              <a:t>sca</a:t>
            </a:r>
            <a:r>
              <a:rPr sz="1450" b="1" i="1" spc="50" dirty="0">
                <a:latin typeface="Arial"/>
                <a:cs typeface="Arial"/>
              </a:rPr>
              <a:t>l</a:t>
            </a:r>
            <a:r>
              <a:rPr sz="1450" b="1" i="1" spc="-80" dirty="0">
                <a:latin typeface="Arial"/>
                <a:cs typeface="Arial"/>
              </a:rPr>
              <a:t>da</a:t>
            </a:r>
            <a:r>
              <a:rPr sz="1450" b="1" i="1" spc="-90" dirty="0">
                <a:latin typeface="Arial"/>
                <a:cs typeface="Arial"/>
              </a:rPr>
              <a:t>n</a:t>
            </a:r>
            <a:r>
              <a:rPr sz="1450" b="1" i="1" spc="-120" dirty="0">
                <a:latin typeface="Arial"/>
                <a:cs typeface="Arial"/>
              </a:rPr>
              <a:t>d</a:t>
            </a:r>
            <a:r>
              <a:rPr sz="1450" b="1" i="1" spc="-114" dirty="0">
                <a:latin typeface="Arial"/>
                <a:cs typeface="Arial"/>
              </a:rPr>
              <a:t>o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-110" dirty="0">
                <a:latin typeface="Arial"/>
                <a:cs typeface="Arial"/>
              </a:rPr>
              <a:t>c</a:t>
            </a:r>
            <a:r>
              <a:rPr sz="1450" b="1" i="1" spc="-125" dirty="0">
                <a:latin typeface="Arial"/>
                <a:cs typeface="Arial"/>
              </a:rPr>
              <a:t>h</a:t>
            </a:r>
            <a:r>
              <a:rPr sz="1450" b="1" i="1" spc="-40" dirty="0">
                <a:latin typeface="Arial"/>
                <a:cs typeface="Arial"/>
              </a:rPr>
              <a:t>e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70" dirty="0">
                <a:latin typeface="Arial"/>
                <a:cs typeface="Arial"/>
              </a:rPr>
              <a:t>r</a:t>
            </a:r>
            <a:r>
              <a:rPr sz="1450" b="1" i="1" spc="-60" dirty="0">
                <a:latin typeface="Arial"/>
                <a:cs typeface="Arial"/>
              </a:rPr>
              <a:t>a</a:t>
            </a:r>
            <a:r>
              <a:rPr sz="1450" b="1" i="1" spc="-5" dirty="0">
                <a:latin typeface="Arial"/>
                <a:cs typeface="Arial"/>
              </a:rPr>
              <a:t>ff</a:t>
            </a:r>
            <a:r>
              <a:rPr sz="1450" b="1" i="1" spc="70" dirty="0">
                <a:latin typeface="Arial"/>
                <a:cs typeface="Arial"/>
              </a:rPr>
              <a:t>r</a:t>
            </a:r>
            <a:r>
              <a:rPr sz="1450" b="1" i="1" spc="-40" dirty="0">
                <a:latin typeface="Arial"/>
                <a:cs typeface="Arial"/>
              </a:rPr>
              <a:t>e</a:t>
            </a:r>
            <a:r>
              <a:rPr sz="1450" b="1" i="1" spc="-90" dirty="0">
                <a:latin typeface="Arial"/>
                <a:cs typeface="Arial"/>
              </a:rPr>
              <a:t>ddan</a:t>
            </a:r>
            <a:r>
              <a:rPr sz="1450" b="1" i="1" spc="-114" dirty="0">
                <a:latin typeface="Arial"/>
                <a:cs typeface="Arial"/>
              </a:rPr>
              <a:t>do</a:t>
            </a:r>
            <a:endParaRPr sz="1450">
              <a:latin typeface="Arial"/>
              <a:cs typeface="Arial"/>
            </a:endParaRPr>
          </a:p>
          <a:p>
            <a:pPr marL="38100" marR="869315" algn="just">
              <a:lnSpc>
                <a:spcPts val="1900"/>
              </a:lnSpc>
              <a:spcBef>
                <a:spcPts val="90"/>
              </a:spcBef>
            </a:pPr>
            <a:r>
              <a:rPr sz="1600" spc="55" dirty="0">
                <a:latin typeface="Microsoft Sans Serif"/>
                <a:cs typeface="Microsoft Sans Serif"/>
              </a:rPr>
              <a:t>Il</a:t>
            </a:r>
            <a:r>
              <a:rPr sz="1600" spc="54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materiale ricorda </a:t>
            </a:r>
            <a:r>
              <a:rPr sz="1600" spc="-85" dirty="0">
                <a:latin typeface="Microsoft Sans Serif"/>
                <a:cs typeface="Microsoft Sans Serif"/>
              </a:rPr>
              <a:t>2</a:t>
            </a:r>
            <a:r>
              <a:rPr sz="1600" spc="254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forme </a:t>
            </a:r>
            <a:r>
              <a:rPr sz="1600" spc="-5" dirty="0">
                <a:latin typeface="Microsoft Sans Serif"/>
                <a:cs typeface="Microsoft Sans Serif"/>
              </a:rPr>
              <a:t>diverse: </a:t>
            </a:r>
            <a:r>
              <a:rPr sz="1600" spc="15" dirty="0">
                <a:latin typeface="Microsoft Sans Serif"/>
                <a:cs typeface="Microsoft Sans Serif"/>
              </a:rPr>
              <a:t>quella </a:t>
            </a:r>
            <a:r>
              <a:rPr sz="1600" spc="-50" dirty="0">
                <a:latin typeface="Microsoft Sans Serif"/>
                <a:cs typeface="Microsoft Sans Serif"/>
              </a:rPr>
              <a:t>a </a:t>
            </a:r>
            <a:r>
              <a:rPr sz="1600" spc="-30" dirty="0">
                <a:latin typeface="Microsoft Sans Serif"/>
                <a:cs typeface="Microsoft Sans Serif"/>
              </a:rPr>
              <a:t>bassa </a:t>
            </a:r>
            <a:r>
              <a:rPr sz="1600" spc="-45" dirty="0">
                <a:latin typeface="Microsoft Sans Serif"/>
                <a:cs typeface="Microsoft Sans Serif"/>
              </a:rPr>
              <a:t>e </a:t>
            </a:r>
            <a:r>
              <a:rPr sz="1600" spc="15" dirty="0">
                <a:latin typeface="Microsoft Sans Serif"/>
                <a:cs typeface="Microsoft Sans Serif"/>
              </a:rPr>
              <a:t>quella 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ad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alta</a:t>
            </a:r>
            <a:r>
              <a:rPr sz="1600" spc="25" dirty="0">
                <a:latin typeface="Microsoft Sans Serif"/>
                <a:cs typeface="Microsoft Sans Serif"/>
              </a:rPr>
              <a:t> temperatura.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Il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materiale</a:t>
            </a:r>
            <a:r>
              <a:rPr sz="1600" spc="30" dirty="0">
                <a:latin typeface="Microsoft Sans Serif"/>
                <a:cs typeface="Microsoft Sans Serif"/>
              </a:rPr>
              <a:t> mostra</a:t>
            </a:r>
            <a:r>
              <a:rPr sz="1600" spc="35" dirty="0">
                <a:latin typeface="Microsoft Sans Serif"/>
                <a:cs typeface="Microsoft Sans Serif"/>
              </a:rPr>
              <a:t> l’effetto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shape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memory </a:t>
            </a:r>
            <a:r>
              <a:rPr sz="1600" spc="-5" dirty="0">
                <a:latin typeface="Microsoft Sans Serif"/>
                <a:cs typeface="Microsoft Sans Serif"/>
              </a:rPr>
              <a:t>sia </a:t>
            </a:r>
            <a:r>
              <a:rPr sz="1600" spc="15" dirty="0">
                <a:latin typeface="Microsoft Sans Serif"/>
                <a:cs typeface="Microsoft Sans Serif"/>
              </a:rPr>
              <a:t>durante </a:t>
            </a:r>
            <a:r>
              <a:rPr sz="1600" spc="75" dirty="0">
                <a:latin typeface="Microsoft Sans Serif"/>
                <a:cs typeface="Microsoft Sans Serif"/>
              </a:rPr>
              <a:t>il </a:t>
            </a:r>
            <a:r>
              <a:rPr sz="1600" spc="15" dirty="0">
                <a:latin typeface="Microsoft Sans Serif"/>
                <a:cs typeface="Microsoft Sans Serif"/>
              </a:rPr>
              <a:t>riscaldamento </a:t>
            </a:r>
            <a:r>
              <a:rPr sz="1600" spc="-20" dirty="0">
                <a:latin typeface="Microsoft Sans Serif"/>
                <a:cs typeface="Microsoft Sans Serif"/>
              </a:rPr>
              <a:t>che </a:t>
            </a:r>
            <a:r>
              <a:rPr sz="1600" spc="75" dirty="0">
                <a:latin typeface="Microsoft Sans Serif"/>
                <a:cs typeface="Microsoft Sans Serif"/>
              </a:rPr>
              <a:t>il </a:t>
            </a:r>
            <a:r>
              <a:rPr sz="1600" spc="15" dirty="0">
                <a:latin typeface="Microsoft Sans Serif"/>
                <a:cs typeface="Microsoft Sans Serif"/>
              </a:rPr>
              <a:t>raffreddamento. 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Questo </a:t>
            </a:r>
            <a:r>
              <a:rPr sz="1600" spc="-45" dirty="0">
                <a:latin typeface="Microsoft Sans Serif"/>
                <a:cs typeface="Microsoft Sans Serif"/>
              </a:rPr>
              <a:t>è </a:t>
            </a:r>
            <a:r>
              <a:rPr sz="1600" spc="5" dirty="0">
                <a:latin typeface="Microsoft Sans Serif"/>
                <a:cs typeface="Microsoft Sans Serif"/>
              </a:rPr>
              <a:t>possibile </a:t>
            </a:r>
            <a:r>
              <a:rPr sz="1600" dirty="0">
                <a:latin typeface="Microsoft Sans Serif"/>
                <a:cs typeface="Microsoft Sans Serif"/>
              </a:rPr>
              <a:t>perché </a:t>
            </a:r>
            <a:r>
              <a:rPr sz="1600" spc="75" dirty="0">
                <a:latin typeface="Microsoft Sans Serif"/>
                <a:cs typeface="Microsoft Sans Serif"/>
              </a:rPr>
              <a:t>il </a:t>
            </a:r>
            <a:r>
              <a:rPr sz="1600" spc="25" dirty="0">
                <a:latin typeface="Microsoft Sans Serif"/>
                <a:cs typeface="Microsoft Sans Serif"/>
              </a:rPr>
              <a:t>materiale </a:t>
            </a:r>
            <a:r>
              <a:rPr sz="1600" spc="-45" dirty="0">
                <a:latin typeface="Microsoft Sans Serif"/>
                <a:cs typeface="Microsoft Sans Serif"/>
              </a:rPr>
              <a:t>è </a:t>
            </a:r>
            <a:r>
              <a:rPr sz="1600" dirty="0">
                <a:latin typeface="Microsoft Sans Serif"/>
                <a:cs typeface="Microsoft Sans Serif"/>
              </a:rPr>
              <a:t>sottoposto varie volte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alla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procedura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subisce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un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“training”.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870" y="5655054"/>
            <a:ext cx="367601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Fase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martensitica</a:t>
            </a:r>
            <a:r>
              <a:rPr sz="1800" spc="4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fase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austenitica</a:t>
            </a:r>
            <a:endParaRPr sz="1800">
              <a:latin typeface="Franklin Gothic Medium"/>
              <a:cs typeface="Franklin Gothic Medium"/>
            </a:endParaRPr>
          </a:p>
          <a:p>
            <a:pPr marL="231140" algn="ctr">
              <a:lnSpc>
                <a:spcPts val="2130"/>
              </a:lnSpc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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1329" y="5655054"/>
            <a:ext cx="1682750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9685" marR="5080" indent="-7620">
              <a:lnSpc>
                <a:spcPts val="2100"/>
              </a:lnSpc>
              <a:spcBef>
                <a:spcPts val="220"/>
              </a:spcBef>
            </a:pP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(riscaldamento)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8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dd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8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18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18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)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03" y="1356615"/>
            <a:ext cx="8973820" cy="3966210"/>
          </a:xfrm>
          <a:custGeom>
            <a:avLst/>
            <a:gdLst/>
            <a:ahLst/>
            <a:cxnLst/>
            <a:rect l="l" t="t" r="r" b="b"/>
            <a:pathLst>
              <a:path w="8973820" h="3966210">
                <a:moveTo>
                  <a:pt x="8973652" y="0"/>
                </a:moveTo>
                <a:lnTo>
                  <a:pt x="0" y="0"/>
                </a:lnTo>
                <a:lnTo>
                  <a:pt x="0" y="3966010"/>
                </a:lnTo>
                <a:lnTo>
                  <a:pt x="8973652" y="3966010"/>
                </a:lnTo>
                <a:lnTo>
                  <a:pt x="8973652" y="0"/>
                </a:lnTo>
                <a:close/>
              </a:path>
            </a:pathLst>
          </a:custGeom>
          <a:solidFill>
            <a:srgbClr val="6C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66" y="64603"/>
            <a:ext cx="6089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0085" algn="l"/>
              </a:tabLst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Shape</a:t>
            </a:r>
            <a:r>
              <a:rPr sz="3200" b="1" spc="1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memory:	superelasticità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566" y="1553411"/>
            <a:ext cx="5361305" cy="413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Tahoma"/>
                <a:cs typeface="Tahoma"/>
              </a:rPr>
              <a:t>Superelasticità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ahoma"/>
              <a:cs typeface="Tahoma"/>
            </a:endParaRPr>
          </a:p>
          <a:p>
            <a:pPr marL="12700" marR="5080" algn="just">
              <a:lnSpc>
                <a:spcPts val="2100"/>
              </a:lnSpc>
            </a:pPr>
            <a:r>
              <a:rPr sz="1800" spc="-40" dirty="0">
                <a:latin typeface="Microsoft Sans Serif"/>
                <a:cs typeface="Microsoft Sans Serif"/>
              </a:rPr>
              <a:t>Capacità </a:t>
            </a:r>
            <a:r>
              <a:rPr sz="1800" spc="10" dirty="0">
                <a:latin typeface="Microsoft Sans Serif"/>
                <a:cs typeface="Microsoft Sans Serif"/>
              </a:rPr>
              <a:t>di </a:t>
            </a:r>
            <a:r>
              <a:rPr sz="1800" spc="20" dirty="0">
                <a:latin typeface="Microsoft Sans Serif"/>
                <a:cs typeface="Microsoft Sans Serif"/>
              </a:rPr>
              <a:t>recuperare </a:t>
            </a:r>
            <a:r>
              <a:rPr sz="1800" spc="15" dirty="0">
                <a:latin typeface="Microsoft Sans Serif"/>
                <a:cs typeface="Microsoft Sans Serif"/>
              </a:rPr>
              <a:t>grandi </a:t>
            </a:r>
            <a:r>
              <a:rPr sz="1800" spc="5" dirty="0">
                <a:latin typeface="Microsoft Sans Serif"/>
                <a:cs typeface="Microsoft Sans Serif"/>
              </a:rPr>
              <a:t>deformazioni </a:t>
            </a:r>
            <a:r>
              <a:rPr sz="1800" spc="-30" dirty="0">
                <a:latin typeface="Microsoft Sans Serif"/>
                <a:cs typeface="Microsoft Sans Serif"/>
              </a:rPr>
              <a:t>(anche 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15%)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ts val="2140"/>
              </a:lnSpc>
            </a:pPr>
            <a:r>
              <a:rPr sz="1800" spc="25" dirty="0">
                <a:latin typeface="Microsoft Sans Serif"/>
                <a:cs typeface="Microsoft Sans Serif"/>
              </a:rPr>
              <a:t>in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un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determinato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intervallo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di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temperature.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299"/>
              </a:lnSpc>
            </a:pPr>
            <a:r>
              <a:rPr sz="1800" spc="-15" dirty="0">
                <a:latin typeface="Microsoft Sans Serif"/>
                <a:cs typeface="Microsoft Sans Serif"/>
              </a:rPr>
              <a:t>La </a:t>
            </a:r>
            <a:r>
              <a:rPr sz="1800" spc="30" dirty="0">
                <a:latin typeface="Microsoft Sans Serif"/>
                <a:cs typeface="Microsoft Sans Serif"/>
              </a:rPr>
              <a:t>martensite al </a:t>
            </a:r>
            <a:r>
              <a:rPr sz="1800" spc="15" dirty="0">
                <a:latin typeface="Microsoft Sans Serif"/>
                <a:cs typeface="Microsoft Sans Serif"/>
              </a:rPr>
              <a:t>raggiungimento </a:t>
            </a:r>
            <a:r>
              <a:rPr sz="1800" spc="10" dirty="0">
                <a:latin typeface="Microsoft Sans Serif"/>
                <a:cs typeface="Microsoft Sans Serif"/>
              </a:rPr>
              <a:t>di un </a:t>
            </a:r>
            <a:r>
              <a:rPr sz="1800" spc="25" dirty="0">
                <a:latin typeface="Microsoft Sans Serif"/>
                <a:cs typeface="Microsoft Sans Serif"/>
              </a:rPr>
              <a:t>certo </a:t>
            </a:r>
            <a:r>
              <a:rPr sz="1800" spc="5" dirty="0">
                <a:latin typeface="Microsoft Sans Serif"/>
                <a:cs typeface="Microsoft Sans Serif"/>
              </a:rPr>
              <a:t>carico 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ha </a:t>
            </a:r>
            <a:r>
              <a:rPr sz="1800" spc="-15" dirty="0">
                <a:latin typeface="Microsoft Sans Serif"/>
                <a:cs typeface="Microsoft Sans Serif"/>
              </a:rPr>
              <a:t>una </a:t>
            </a:r>
            <a:r>
              <a:rPr sz="1800" spc="10" dirty="0">
                <a:latin typeface="Microsoft Sans Serif"/>
                <a:cs typeface="Microsoft Sans Serif"/>
              </a:rPr>
              <a:t>leggera </a:t>
            </a:r>
            <a:r>
              <a:rPr sz="1800" spc="15" dirty="0">
                <a:latin typeface="Microsoft Sans Serif"/>
                <a:cs typeface="Microsoft Sans Serif"/>
              </a:rPr>
              <a:t>trasformazione </a:t>
            </a:r>
            <a:r>
              <a:rPr sz="1800" spc="50" dirty="0">
                <a:latin typeface="Microsoft Sans Serif"/>
                <a:cs typeface="Microsoft Sans Serif"/>
              </a:rPr>
              <a:t>microstrutturale </a:t>
            </a:r>
            <a:r>
              <a:rPr sz="1800" spc="-50" dirty="0">
                <a:latin typeface="Microsoft Sans Serif"/>
                <a:cs typeface="Microsoft Sans Serif"/>
              </a:rPr>
              <a:t>(da 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twinned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a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detwinned)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consentendo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un’ampia 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deformazione.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299"/>
              </a:lnSpc>
            </a:pPr>
            <a:r>
              <a:rPr sz="1800" spc="-95" dirty="0">
                <a:latin typeface="Microsoft Sans Serif"/>
                <a:cs typeface="Microsoft Sans Serif"/>
              </a:rPr>
              <a:t>Se </a:t>
            </a:r>
            <a:r>
              <a:rPr sz="1800" spc="15" dirty="0">
                <a:latin typeface="Microsoft Sans Serif"/>
                <a:cs typeface="Microsoft Sans Serif"/>
              </a:rPr>
              <a:t>si </a:t>
            </a:r>
            <a:r>
              <a:rPr sz="1800" spc="25" dirty="0">
                <a:latin typeface="Microsoft Sans Serif"/>
                <a:cs typeface="Microsoft Sans Serif"/>
              </a:rPr>
              <a:t>rilascia </a:t>
            </a:r>
            <a:r>
              <a:rPr sz="1800" spc="80" dirty="0">
                <a:latin typeface="Microsoft Sans Serif"/>
                <a:cs typeface="Microsoft Sans Serif"/>
              </a:rPr>
              <a:t>il </a:t>
            </a:r>
            <a:r>
              <a:rPr sz="1800" spc="5" dirty="0">
                <a:latin typeface="Microsoft Sans Serif"/>
                <a:cs typeface="Microsoft Sans Serif"/>
              </a:rPr>
              <a:t>carico </a:t>
            </a:r>
            <a:r>
              <a:rPr sz="1800" spc="40" dirty="0">
                <a:latin typeface="Microsoft Sans Serif"/>
                <a:cs typeface="Microsoft Sans Serif"/>
              </a:rPr>
              <a:t>prima </a:t>
            </a:r>
            <a:r>
              <a:rPr sz="1800" spc="15" dirty="0">
                <a:latin typeface="Microsoft Sans Serif"/>
                <a:cs typeface="Microsoft Sans Serif"/>
              </a:rPr>
              <a:t>del raggiungimento </a:t>
            </a:r>
            <a:r>
              <a:rPr sz="1800" spc="10" dirty="0">
                <a:latin typeface="Microsoft Sans Serif"/>
                <a:cs typeface="Microsoft Sans Serif"/>
              </a:rPr>
              <a:t>di 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un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certo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carico,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la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martensite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si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ritrasforma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in 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austenite </a:t>
            </a:r>
            <a:r>
              <a:rPr sz="1800" spc="-50" dirty="0">
                <a:latin typeface="Microsoft Sans Serif"/>
                <a:cs typeface="Microsoft Sans Serif"/>
              </a:rPr>
              <a:t>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il </a:t>
            </a:r>
            <a:r>
              <a:rPr sz="1800" spc="30" dirty="0">
                <a:latin typeface="Microsoft Sans Serif"/>
                <a:cs typeface="Microsoft Sans Serif"/>
              </a:rPr>
              <a:t>materiale </a:t>
            </a:r>
            <a:r>
              <a:rPr sz="1800" spc="15" dirty="0">
                <a:latin typeface="Microsoft Sans Serif"/>
                <a:cs typeface="Microsoft Sans Serif"/>
              </a:rPr>
              <a:t>recupera </a:t>
            </a:r>
            <a:r>
              <a:rPr sz="1800" spc="30" dirty="0">
                <a:latin typeface="Microsoft Sans Serif"/>
                <a:cs typeface="Microsoft Sans Serif"/>
              </a:rPr>
              <a:t>la </a:t>
            </a:r>
            <a:r>
              <a:rPr sz="1800" spc="35" dirty="0">
                <a:latin typeface="Microsoft Sans Serif"/>
                <a:cs typeface="Microsoft Sans Serif"/>
              </a:rPr>
              <a:t>forma </a:t>
            </a:r>
            <a:r>
              <a:rPr sz="1800" spc="5" dirty="0">
                <a:latin typeface="Microsoft Sans Serif"/>
                <a:cs typeface="Microsoft Sans Serif"/>
              </a:rPr>
              <a:t>iniziale 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sviluppando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un’isteresi.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6524" y="1921764"/>
            <a:ext cx="3286123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8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263" y="33020"/>
            <a:ext cx="54273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Shape</a:t>
            </a:r>
            <a:r>
              <a:rPr sz="3200" b="1" spc="-20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memory:</a:t>
            </a:r>
            <a:r>
              <a:rPr sz="3200" b="1" spc="-1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applicazioni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090" y="1072492"/>
            <a:ext cx="8904605" cy="5533390"/>
            <a:chOff x="81090" y="1072492"/>
            <a:chExt cx="8904605" cy="55333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90" y="1072492"/>
              <a:ext cx="4265980" cy="33640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5685" y="1178949"/>
              <a:ext cx="4419598" cy="3257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7250" y="4491090"/>
              <a:ext cx="3556614" cy="21144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8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446" y="41996"/>
            <a:ext cx="54273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Shape</a:t>
            </a:r>
            <a:r>
              <a:rPr sz="3200" b="1" spc="-20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memory:</a:t>
            </a:r>
            <a:r>
              <a:rPr sz="3200" b="1" spc="-1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applicazioni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5390" y="1367163"/>
            <a:ext cx="8648065" cy="4987290"/>
            <a:chOff x="245390" y="1367163"/>
            <a:chExt cx="8648065" cy="4987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8418" y="4142244"/>
              <a:ext cx="2344379" cy="20999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390" y="4300535"/>
              <a:ext cx="1816830" cy="20538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390" y="2693424"/>
              <a:ext cx="2733674" cy="16668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2818" y="1735048"/>
              <a:ext cx="1375223" cy="1072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0840" y="1394612"/>
              <a:ext cx="1802143" cy="11295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0840" y="2693424"/>
              <a:ext cx="1711417" cy="12819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1745" y="1367163"/>
              <a:ext cx="1767243" cy="265252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86144" y="6439032"/>
            <a:ext cx="21755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Franklin Gothic Medium"/>
                <a:cs typeface="Franklin Gothic Medium"/>
              </a:rPr>
              <a:t>https://technology.nasa.gov/patent/LEW-TOPS-99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633" y="1004571"/>
            <a:ext cx="2656840" cy="197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Tahoma"/>
                <a:cs typeface="Tahoma"/>
              </a:rPr>
              <a:t>P</a:t>
            </a:r>
            <a:r>
              <a:rPr sz="1600" b="1" spc="30" dirty="0">
                <a:latin typeface="Tahoma"/>
                <a:cs typeface="Tahoma"/>
              </a:rPr>
              <a:t>r</a:t>
            </a:r>
            <a:r>
              <a:rPr sz="1600" b="1" spc="-45" dirty="0">
                <a:latin typeface="Tahoma"/>
                <a:cs typeface="Tahoma"/>
              </a:rPr>
              <a:t>i</a:t>
            </a:r>
            <a:r>
              <a:rPr sz="1600" b="1" spc="-114" dirty="0">
                <a:latin typeface="Tahoma"/>
                <a:cs typeface="Tahoma"/>
              </a:rPr>
              <a:t>n</a:t>
            </a:r>
            <a:r>
              <a:rPr sz="1600" b="1" spc="-80" dirty="0">
                <a:latin typeface="Tahoma"/>
                <a:cs typeface="Tahoma"/>
              </a:rPr>
              <a:t>c</a:t>
            </a:r>
            <a:r>
              <a:rPr sz="1600" b="1" spc="-50" dirty="0">
                <a:latin typeface="Tahoma"/>
                <a:cs typeface="Tahoma"/>
              </a:rPr>
              <a:t>i</a:t>
            </a:r>
            <a:r>
              <a:rPr sz="1600" b="1" spc="-114" dirty="0">
                <a:latin typeface="Tahoma"/>
                <a:cs typeface="Tahoma"/>
              </a:rPr>
              <a:t>p</a:t>
            </a:r>
            <a:r>
              <a:rPr sz="1600" b="1" spc="-105" dirty="0">
                <a:latin typeface="Tahoma"/>
                <a:cs typeface="Tahoma"/>
              </a:rPr>
              <a:t>a</a:t>
            </a:r>
            <a:r>
              <a:rPr sz="1600" b="1" spc="35" dirty="0">
                <a:latin typeface="Tahoma"/>
                <a:cs typeface="Tahoma"/>
              </a:rPr>
              <a:t>l</a:t>
            </a:r>
            <a:r>
              <a:rPr sz="1600" b="1" spc="-45" dirty="0">
                <a:latin typeface="Tahoma"/>
                <a:cs typeface="Tahoma"/>
              </a:rPr>
              <a:t>i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600" b="1" spc="-105" dirty="0">
                <a:latin typeface="Tahoma"/>
                <a:cs typeface="Tahoma"/>
              </a:rPr>
              <a:t>a</a:t>
            </a:r>
            <a:r>
              <a:rPr sz="1600" b="1" spc="-114" dirty="0">
                <a:latin typeface="Tahoma"/>
                <a:cs typeface="Tahoma"/>
              </a:rPr>
              <a:t>pp</a:t>
            </a:r>
            <a:r>
              <a:rPr sz="1600" b="1" spc="35" dirty="0">
                <a:latin typeface="Tahoma"/>
                <a:cs typeface="Tahoma"/>
              </a:rPr>
              <a:t>l</a:t>
            </a:r>
            <a:r>
              <a:rPr sz="1600" b="1" spc="-45" dirty="0">
                <a:latin typeface="Tahoma"/>
                <a:cs typeface="Tahoma"/>
              </a:rPr>
              <a:t>i</a:t>
            </a:r>
            <a:r>
              <a:rPr sz="1600" b="1" spc="-90" dirty="0">
                <a:latin typeface="Tahoma"/>
                <a:cs typeface="Tahoma"/>
              </a:rPr>
              <a:t>ca</a:t>
            </a:r>
            <a:r>
              <a:rPr sz="1600" b="1" spc="-80" dirty="0">
                <a:latin typeface="Tahoma"/>
                <a:cs typeface="Tahoma"/>
              </a:rPr>
              <a:t>z</a:t>
            </a:r>
            <a:r>
              <a:rPr sz="1600" b="1" spc="-50" dirty="0">
                <a:latin typeface="Tahoma"/>
                <a:cs typeface="Tahoma"/>
              </a:rPr>
              <a:t>i</a:t>
            </a:r>
            <a:r>
              <a:rPr sz="1600" b="1" spc="-114" dirty="0">
                <a:latin typeface="Tahoma"/>
                <a:cs typeface="Tahoma"/>
              </a:rPr>
              <a:t>on</a:t>
            </a:r>
            <a:r>
              <a:rPr sz="1600" b="1" spc="-45" dirty="0">
                <a:latin typeface="Tahoma"/>
                <a:cs typeface="Tahoma"/>
              </a:rPr>
              <a:t>i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 marR="268605">
              <a:lnSpc>
                <a:spcPts val="1900"/>
              </a:lnSpc>
            </a:pPr>
            <a:r>
              <a:rPr sz="1600" spc="-10" dirty="0">
                <a:latin typeface="Microsoft Sans Serif"/>
                <a:cs typeface="Microsoft Sans Serif"/>
              </a:rPr>
              <a:t>Apparecchi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per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ortodonzia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Molle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839"/>
              </a:lnSpc>
            </a:pPr>
            <a:r>
              <a:rPr sz="1600" spc="5" dirty="0">
                <a:latin typeface="Microsoft Sans Serif"/>
                <a:cs typeface="Microsoft Sans Serif"/>
              </a:rPr>
              <a:t>Sistemi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di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attuazione</a:t>
            </a:r>
            <a:endParaRPr sz="1600">
              <a:latin typeface="Microsoft Sans Serif"/>
              <a:cs typeface="Microsoft Sans Serif"/>
            </a:endParaRPr>
          </a:p>
          <a:p>
            <a:pPr marL="12700" marR="436245">
              <a:lnSpc>
                <a:spcPts val="1900"/>
              </a:lnSpc>
              <a:spcBef>
                <a:spcPts val="160"/>
              </a:spcBef>
            </a:pPr>
            <a:r>
              <a:rPr sz="1600" spc="-5" dirty="0">
                <a:latin typeface="Microsoft Sans Serif"/>
                <a:cs typeface="Microsoft Sans Serif"/>
              </a:rPr>
              <a:t>Dispositivi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medici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(stent)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Biancheria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intima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839"/>
              </a:lnSpc>
            </a:pPr>
            <a:r>
              <a:rPr sz="1600" spc="-10" dirty="0">
                <a:latin typeface="Microsoft Sans Serif"/>
                <a:cs typeface="Microsoft Sans Serif"/>
              </a:rPr>
              <a:t>Antenne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per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telefoni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40" dirty="0">
                <a:latin typeface="Microsoft Sans Serif"/>
                <a:cs typeface="Microsoft Sans Serif"/>
              </a:rPr>
              <a:t>cellulari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98060" y="4374882"/>
            <a:ext cx="2883609" cy="18673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1887" y="971552"/>
              <a:ext cx="8973820" cy="2676525"/>
            </a:xfrm>
            <a:custGeom>
              <a:avLst/>
              <a:gdLst/>
              <a:ahLst/>
              <a:cxnLst/>
              <a:rect l="l" t="t" r="r" b="b"/>
              <a:pathLst>
                <a:path w="8973820" h="2676525">
                  <a:moveTo>
                    <a:pt x="8973652" y="0"/>
                  </a:moveTo>
                  <a:lnTo>
                    <a:pt x="0" y="0"/>
                  </a:lnTo>
                  <a:lnTo>
                    <a:pt x="0" y="2675942"/>
                  </a:lnTo>
                  <a:lnTo>
                    <a:pt x="8973652" y="2675942"/>
                  </a:lnTo>
                  <a:lnTo>
                    <a:pt x="8973652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35"/>
              <a:ext cx="9143998" cy="68080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566" y="82955"/>
            <a:ext cx="6780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D3E70"/>
                </a:solidFill>
                <a:latin typeface="Comic Sans MS"/>
                <a:cs typeface="Comic Sans MS"/>
              </a:rPr>
              <a:t>Polymeric</a:t>
            </a:r>
            <a:r>
              <a:rPr sz="3200" b="1" spc="-30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shape</a:t>
            </a:r>
            <a:r>
              <a:rPr sz="3200" b="1" spc="-2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1D3E70"/>
                </a:solidFill>
                <a:latin typeface="Comic Sans MS"/>
                <a:cs typeface="Comic Sans MS"/>
              </a:rPr>
              <a:t>memory</a:t>
            </a:r>
            <a:r>
              <a:rPr sz="3200" b="1" spc="-2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materials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5972" y="2182943"/>
            <a:ext cx="1616454" cy="12123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1566" y="1004571"/>
            <a:ext cx="8556625" cy="1391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3335">
              <a:lnSpc>
                <a:spcPct val="99500"/>
              </a:lnSpc>
              <a:spcBef>
                <a:spcPts val="110"/>
              </a:spcBef>
              <a:buSzPct val="83333"/>
              <a:buFont typeface="Arial MT"/>
              <a:buChar char="•"/>
              <a:tabLst>
                <a:tab pos="12700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Conosciuti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come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SMPs,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ritornano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alla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forma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iniziale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sottoposti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stimolo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esterno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che può </a:t>
            </a:r>
            <a:r>
              <a:rPr sz="1800" dirty="0">
                <a:latin typeface="Microsoft Sans Serif"/>
                <a:cs typeface="Microsoft Sans Serif"/>
              </a:rPr>
              <a:t>essere </a:t>
            </a:r>
            <a:r>
              <a:rPr sz="1800" spc="30" dirty="0">
                <a:latin typeface="Microsoft Sans Serif"/>
                <a:cs typeface="Microsoft Sans Serif"/>
              </a:rPr>
              <a:t>la </a:t>
            </a:r>
            <a:r>
              <a:rPr sz="1800" spc="25" dirty="0">
                <a:latin typeface="Microsoft Sans Serif"/>
                <a:cs typeface="Microsoft Sans Serif"/>
              </a:rPr>
              <a:t>temperatura, </a:t>
            </a:r>
            <a:r>
              <a:rPr sz="1800" spc="10" dirty="0">
                <a:latin typeface="Microsoft Sans Serif"/>
                <a:cs typeface="Microsoft Sans Serif"/>
              </a:rPr>
              <a:t>ma </a:t>
            </a:r>
            <a:r>
              <a:rPr sz="1800" spc="-20" dirty="0">
                <a:latin typeface="Microsoft Sans Serif"/>
                <a:cs typeface="Microsoft Sans Serif"/>
              </a:rPr>
              <a:t>anche </a:t>
            </a:r>
            <a:r>
              <a:rPr sz="1800" spc="70" dirty="0">
                <a:latin typeface="Microsoft Sans Serif"/>
                <a:cs typeface="Microsoft Sans Serif"/>
              </a:rPr>
              <a:t>altri </a:t>
            </a:r>
            <a:r>
              <a:rPr sz="1800" spc="45" dirty="0">
                <a:latin typeface="Microsoft Sans Serif"/>
                <a:cs typeface="Microsoft Sans Serif"/>
              </a:rPr>
              <a:t>stimoli: </a:t>
            </a:r>
            <a:r>
              <a:rPr sz="1800" spc="30" dirty="0">
                <a:latin typeface="Microsoft Sans Serif"/>
                <a:cs typeface="Microsoft Sans Serif"/>
              </a:rPr>
              <a:t>la </a:t>
            </a:r>
            <a:r>
              <a:rPr sz="1800" spc="5" dirty="0">
                <a:latin typeface="Microsoft Sans Serif"/>
                <a:cs typeface="Microsoft Sans Serif"/>
              </a:rPr>
              <a:t>luce, l’applicazione </a:t>
            </a:r>
            <a:r>
              <a:rPr sz="1800" spc="10" dirty="0">
                <a:latin typeface="Microsoft Sans Serif"/>
                <a:cs typeface="Microsoft Sans Serif"/>
              </a:rPr>
              <a:t>di un 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campo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magnetico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elettrico,</a:t>
            </a:r>
            <a:r>
              <a:rPr sz="1800" spc="-30" dirty="0">
                <a:latin typeface="Microsoft Sans Serif"/>
                <a:cs typeface="Microsoft Sans Serif"/>
              </a:rPr>
              <a:t> ecc.</a:t>
            </a:r>
            <a:endParaRPr sz="1800" dirty="0">
              <a:latin typeface="Microsoft Sans Serif"/>
              <a:cs typeface="Microsoft Sans Serif"/>
            </a:endParaRPr>
          </a:p>
          <a:p>
            <a:pPr marL="149225" indent="-137160">
              <a:lnSpc>
                <a:spcPts val="2100"/>
              </a:lnSpc>
              <a:buFont typeface="Arial MT"/>
              <a:buChar char="•"/>
              <a:tabLst>
                <a:tab pos="14986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Gli </a:t>
            </a:r>
            <a:r>
              <a:rPr sz="1800" spc="-65" dirty="0">
                <a:latin typeface="Microsoft Sans Serif"/>
                <a:cs typeface="Microsoft Sans Serif"/>
              </a:rPr>
              <a:t>SMPs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con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transizione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termica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possono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avere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deformaz.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molto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maggiori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rispetto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35" dirty="0">
                <a:latin typeface="Microsoft Sans Serif"/>
                <a:cs typeface="Microsoft Sans Serif"/>
              </a:rPr>
              <a:t>alle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leghe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metalliche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5383" y="2167400"/>
            <a:ext cx="8282519" cy="3635740"/>
            <a:chOff x="295383" y="2167400"/>
            <a:chExt cx="8282519" cy="36357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5218" y="2167400"/>
              <a:ext cx="1426190" cy="12568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383" y="3944203"/>
              <a:ext cx="3645761" cy="18589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6402" y="5031615"/>
              <a:ext cx="4381500" cy="77152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152310" y="3727305"/>
            <a:ext cx="4734560" cy="1391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  <a:buSzPct val="77777"/>
              <a:buFont typeface="Arial MT"/>
              <a:buChar char="•"/>
              <a:tabLst>
                <a:tab pos="200025" algn="l"/>
              </a:tabLst>
            </a:pPr>
            <a:r>
              <a:rPr sz="1800" spc="10" dirty="0">
                <a:latin typeface="Microsoft Sans Serif"/>
                <a:cs typeface="Microsoft Sans Serif"/>
              </a:rPr>
              <a:t>Per </a:t>
            </a:r>
            <a:r>
              <a:rPr sz="1800" spc="25" dirty="0">
                <a:latin typeface="Microsoft Sans Serif"/>
                <a:cs typeface="Microsoft Sans Serif"/>
              </a:rPr>
              <a:t>incrementare </a:t>
            </a:r>
            <a:r>
              <a:rPr sz="1800" spc="35" dirty="0">
                <a:latin typeface="Microsoft Sans Serif"/>
                <a:cs typeface="Microsoft Sans Serif"/>
              </a:rPr>
              <a:t>le </a:t>
            </a:r>
            <a:r>
              <a:rPr sz="1800" spc="5" dirty="0">
                <a:latin typeface="Microsoft Sans Serif"/>
                <a:cs typeface="Microsoft Sans Serif"/>
              </a:rPr>
              <a:t>prestazioni </a:t>
            </a:r>
            <a:r>
              <a:rPr sz="1800" spc="65" dirty="0">
                <a:latin typeface="Microsoft Sans Serif"/>
                <a:cs typeface="Microsoft Sans Serif"/>
              </a:rPr>
              <a:t>strutturali 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ma </a:t>
            </a:r>
            <a:r>
              <a:rPr sz="1800" spc="30" dirty="0">
                <a:latin typeface="Microsoft Sans Serif"/>
                <a:cs typeface="Microsoft Sans Serif"/>
              </a:rPr>
              <a:t>soprattutto </a:t>
            </a:r>
            <a:r>
              <a:rPr sz="1800" spc="10" dirty="0">
                <a:latin typeface="Microsoft Sans Serif"/>
                <a:cs typeface="Microsoft Sans Serif"/>
              </a:rPr>
              <a:t>funzionali degli </a:t>
            </a:r>
            <a:r>
              <a:rPr sz="1800" spc="-60" dirty="0">
                <a:latin typeface="Microsoft Sans Serif"/>
                <a:cs typeface="Microsoft Sans Serif"/>
              </a:rPr>
              <a:t>SMPs, </a:t>
            </a:r>
            <a:r>
              <a:rPr sz="1800" spc="-30" dirty="0">
                <a:latin typeface="Microsoft Sans Serif"/>
                <a:cs typeface="Microsoft Sans Serif"/>
              </a:rPr>
              <a:t>vi </a:t>
            </a:r>
            <a:r>
              <a:rPr sz="1800" spc="-25" dirty="0">
                <a:latin typeface="Microsoft Sans Serif"/>
                <a:cs typeface="Microsoft Sans Serif"/>
              </a:rPr>
              <a:t>sono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moltissimi </a:t>
            </a:r>
            <a:r>
              <a:rPr sz="1800" dirty="0">
                <a:latin typeface="Microsoft Sans Serif"/>
                <a:cs typeface="Microsoft Sans Serif"/>
              </a:rPr>
              <a:t>esempi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in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45" dirty="0">
                <a:latin typeface="Microsoft Sans Serif"/>
                <a:cs typeface="Microsoft Sans Serif"/>
              </a:rPr>
              <a:t>letteratura </a:t>
            </a:r>
            <a:r>
              <a:rPr sz="1800" spc="10" dirty="0">
                <a:latin typeface="Microsoft Sans Serif"/>
                <a:cs typeface="Microsoft Sans Serif"/>
              </a:rPr>
              <a:t>di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shape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memory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nanocomposited,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SMCs,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per</a:t>
            </a:r>
            <a:r>
              <a:rPr sz="1800" spc="35" dirty="0">
                <a:latin typeface="Microsoft Sans Serif"/>
                <a:cs typeface="Microsoft Sans Serif"/>
              </a:rPr>
              <a:t> le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più 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svariate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applicazioni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28924" y="2187542"/>
            <a:ext cx="1556271" cy="11689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803" y="91855"/>
            <a:ext cx="6780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D3E70"/>
                </a:solidFill>
                <a:latin typeface="Comic Sans MS"/>
                <a:cs typeface="Comic Sans MS"/>
              </a:rPr>
              <a:t>Polymeric</a:t>
            </a:r>
            <a:r>
              <a:rPr sz="3200" b="1" spc="-30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shape</a:t>
            </a:r>
            <a:r>
              <a:rPr sz="3200" b="1" spc="-2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1D3E70"/>
                </a:solidFill>
                <a:latin typeface="Comic Sans MS"/>
                <a:cs typeface="Comic Sans MS"/>
              </a:rPr>
              <a:t>memory</a:t>
            </a:r>
            <a:r>
              <a:rPr sz="3200" b="1" spc="-2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materials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314" y="1004571"/>
            <a:ext cx="419798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  <a:buFont typeface="Arial MT"/>
              <a:buChar char="•"/>
              <a:tabLst>
                <a:tab pos="134620" algn="l"/>
              </a:tabLst>
            </a:pPr>
            <a:r>
              <a:rPr sz="1600" dirty="0">
                <a:latin typeface="Microsoft Sans Serif"/>
                <a:cs typeface="Microsoft Sans Serif"/>
              </a:rPr>
              <a:t>Copolimeri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di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PCL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in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grado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di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dare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reazioni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di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crosslink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014" y="1548627"/>
            <a:ext cx="34175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5"/>
              </a:lnSpc>
            </a:pPr>
            <a:r>
              <a:rPr sz="1600" spc="-45" dirty="0">
                <a:latin typeface="Microsoft Sans Serif"/>
                <a:cs typeface="Microsoft Sans Serif"/>
              </a:rPr>
              <a:t>e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mostrare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anche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comportamento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SM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403" y="1675563"/>
            <a:ext cx="8748395" cy="4875530"/>
            <a:chOff x="107403" y="1675563"/>
            <a:chExt cx="8748395" cy="48755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6802" y="1675563"/>
              <a:ext cx="3278676" cy="20643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03" y="3836305"/>
              <a:ext cx="4524373" cy="271462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10519" y="4005804"/>
            <a:ext cx="42792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87500"/>
              <a:buFont typeface="Arial MT"/>
              <a:buChar char="•"/>
              <a:tabLst>
                <a:tab pos="212725" algn="l"/>
              </a:tabLst>
            </a:pPr>
            <a:r>
              <a:rPr sz="1600" spc="25" dirty="0">
                <a:latin typeface="Microsoft Sans Serif"/>
                <a:cs typeface="Microsoft Sans Serif"/>
              </a:rPr>
              <a:t>Materiali </a:t>
            </a:r>
            <a:r>
              <a:rPr sz="1600" spc="-50" dirty="0">
                <a:latin typeface="Microsoft Sans Serif"/>
                <a:cs typeface="Microsoft Sans Serif"/>
              </a:rPr>
              <a:t>a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comportamento </a:t>
            </a:r>
            <a:r>
              <a:rPr sz="1600" spc="20" dirty="0">
                <a:latin typeface="Microsoft Sans Serif"/>
                <a:cs typeface="Microsoft Sans Serif"/>
              </a:rPr>
              <a:t>reversibile </a:t>
            </a:r>
            <a:r>
              <a:rPr sz="1600" spc="-20" dirty="0">
                <a:latin typeface="Microsoft Sans Serif"/>
                <a:cs typeface="Microsoft Sans Serif"/>
              </a:rPr>
              <a:t>che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sono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in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grado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di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avere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un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80" dirty="0">
                <a:latin typeface="Microsoft Sans Serif"/>
                <a:cs typeface="Microsoft Sans Serif"/>
              </a:rPr>
              <a:t>crosslinking 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reversibile </a:t>
            </a:r>
            <a:r>
              <a:rPr sz="1600" spc="-20" dirty="0">
                <a:latin typeface="Microsoft Sans Serif"/>
                <a:cs typeface="Microsoft Sans Serif"/>
              </a:rPr>
              <a:t>con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la </a:t>
            </a:r>
            <a:r>
              <a:rPr sz="1600" spc="25" dirty="0">
                <a:latin typeface="Microsoft Sans Serif"/>
                <a:cs typeface="Microsoft Sans Serif"/>
              </a:rPr>
              <a:t>temperatura. </a:t>
            </a:r>
            <a:r>
              <a:rPr sz="1600" spc="-5" dirty="0">
                <a:latin typeface="Microsoft Sans Serif"/>
                <a:cs typeface="Microsoft Sans Serif"/>
              </a:rPr>
              <a:t>Sviluppati </a:t>
            </a:r>
            <a:r>
              <a:rPr sz="1600" spc="-35" dirty="0">
                <a:latin typeface="Microsoft Sans Serif"/>
                <a:cs typeface="Microsoft Sans Serif"/>
              </a:rPr>
              <a:t>da 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Evonik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insieme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all’Università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di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Karlsruhe, 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sfrutta </a:t>
            </a:r>
            <a:r>
              <a:rPr sz="1600" spc="-10" dirty="0">
                <a:latin typeface="Microsoft Sans Serif"/>
                <a:cs typeface="Microsoft Sans Serif"/>
              </a:rPr>
              <a:t>una reazione </a:t>
            </a:r>
            <a:r>
              <a:rPr sz="1600" spc="20" dirty="0">
                <a:latin typeface="Microsoft Sans Serif"/>
                <a:cs typeface="Microsoft Sans Serif"/>
              </a:rPr>
              <a:t>Diels-Alder </a:t>
            </a:r>
            <a:r>
              <a:rPr sz="1600" spc="-20" dirty="0">
                <a:latin typeface="Microsoft Sans Serif"/>
                <a:cs typeface="Microsoft Sans Serif"/>
              </a:rPr>
              <a:t>che </a:t>
            </a:r>
            <a:r>
              <a:rPr sz="1600" spc="-5" dirty="0">
                <a:latin typeface="Microsoft Sans Serif"/>
                <a:cs typeface="Microsoft Sans Serif"/>
              </a:rPr>
              <a:t>funziona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da </a:t>
            </a:r>
            <a:r>
              <a:rPr sz="1600" spc="15" dirty="0">
                <a:latin typeface="Microsoft Sans Serif"/>
                <a:cs typeface="Microsoft Sans Serif"/>
              </a:rPr>
              <a:t>switch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termico.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7580" y="6190205"/>
            <a:ext cx="3818254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470660" marR="5080" indent="-1458595">
              <a:lnSpc>
                <a:spcPts val="1900"/>
              </a:lnSpc>
              <a:spcBef>
                <a:spcPts val="180"/>
              </a:spcBef>
            </a:pPr>
            <a:r>
              <a:rPr sz="1600" spc="15" dirty="0">
                <a:latin typeface="Microsoft Sans Serif"/>
                <a:cs typeface="Microsoft Sans Serif"/>
              </a:rPr>
              <a:t>Riciclabilità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delle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termoindurenti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relativi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compositi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6476228"/>
            <a:ext cx="1560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latin typeface="Franklin Gothic Medium"/>
                <a:cs typeface="Franklin Gothic Medium"/>
              </a:rPr>
              <a:t>https://</a:t>
            </a:r>
            <a:r>
              <a:rPr sz="800" spc="-15" dirty="0">
                <a:latin typeface="Franklin Gothic Medium"/>
                <a:cs typeface="Franklin Gothic Medium"/>
                <a:hlinkClick r:id="rId4"/>
              </a:rPr>
              <a:t>www.compositesworld.com/</a:t>
            </a:r>
            <a:endParaRPr sz="800">
              <a:latin typeface="Franklin Gothic Medium"/>
              <a:cs typeface="Franklin Gothic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6165" y="1511787"/>
            <a:ext cx="6827520" cy="4185920"/>
            <a:chOff x="126165" y="1511787"/>
            <a:chExt cx="6827520" cy="4185920"/>
          </a:xfrm>
        </p:grpSpPr>
        <p:sp>
          <p:nvSpPr>
            <p:cNvPr id="12" name="object 12"/>
            <p:cNvSpPr/>
            <p:nvPr/>
          </p:nvSpPr>
          <p:spPr>
            <a:xfrm>
              <a:off x="6632811" y="5213443"/>
              <a:ext cx="314325" cy="478155"/>
            </a:xfrm>
            <a:custGeom>
              <a:avLst/>
              <a:gdLst/>
              <a:ahLst/>
              <a:cxnLst/>
              <a:rect l="l" t="t" r="r" b="b"/>
              <a:pathLst>
                <a:path w="314325" h="478154">
                  <a:moveTo>
                    <a:pt x="235423" y="0"/>
                  </a:moveTo>
                  <a:lnTo>
                    <a:pt x="78475" y="0"/>
                  </a:lnTo>
                  <a:lnTo>
                    <a:pt x="78475" y="320721"/>
                  </a:lnTo>
                  <a:lnTo>
                    <a:pt x="0" y="320721"/>
                  </a:lnTo>
                  <a:lnTo>
                    <a:pt x="156949" y="477670"/>
                  </a:lnTo>
                  <a:lnTo>
                    <a:pt x="313898" y="320721"/>
                  </a:lnTo>
                  <a:lnTo>
                    <a:pt x="235423" y="320721"/>
                  </a:lnTo>
                  <a:lnTo>
                    <a:pt x="235423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32811" y="5213443"/>
              <a:ext cx="314325" cy="478155"/>
            </a:xfrm>
            <a:custGeom>
              <a:avLst/>
              <a:gdLst/>
              <a:ahLst/>
              <a:cxnLst/>
              <a:rect l="l" t="t" r="r" b="b"/>
              <a:pathLst>
                <a:path w="314325" h="478154">
                  <a:moveTo>
                    <a:pt x="0" y="320721"/>
                  </a:moveTo>
                  <a:lnTo>
                    <a:pt x="78475" y="320721"/>
                  </a:lnTo>
                  <a:lnTo>
                    <a:pt x="78475" y="0"/>
                  </a:lnTo>
                  <a:lnTo>
                    <a:pt x="235423" y="0"/>
                  </a:lnTo>
                  <a:lnTo>
                    <a:pt x="235423" y="320721"/>
                  </a:lnTo>
                  <a:lnTo>
                    <a:pt x="313897" y="320721"/>
                  </a:lnTo>
                  <a:lnTo>
                    <a:pt x="156949" y="477670"/>
                  </a:lnTo>
                  <a:lnTo>
                    <a:pt x="0" y="320721"/>
                  </a:lnTo>
                  <a:close/>
                </a:path>
              </a:pathLst>
            </a:custGeom>
            <a:ln w="12699">
              <a:solidFill>
                <a:srgbClr val="518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65" y="1511787"/>
              <a:ext cx="4578965" cy="191734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6793" y="3511237"/>
            <a:ext cx="4177029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spc="-5" dirty="0">
                <a:latin typeface="Franklin Gothic Medium"/>
                <a:cs typeface="Franklin Gothic Medium"/>
              </a:rPr>
              <a:t>Garle,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A.,</a:t>
            </a:r>
            <a:r>
              <a:rPr sz="800" spc="10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Kong,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dirty="0">
                <a:latin typeface="Franklin Gothic Medium"/>
                <a:cs typeface="Franklin Gothic Medium"/>
              </a:rPr>
              <a:t>S.,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spc="-5" dirty="0">
                <a:latin typeface="Franklin Gothic Medium"/>
                <a:cs typeface="Franklin Gothic Medium"/>
              </a:rPr>
              <a:t>Budhlall,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dirty="0">
                <a:latin typeface="Franklin Gothic Medium"/>
                <a:cs typeface="Franklin Gothic Medium"/>
              </a:rPr>
              <a:t>B.</a:t>
            </a:r>
            <a:r>
              <a:rPr sz="800" spc="10" dirty="0">
                <a:latin typeface="Franklin Gothic Medium"/>
                <a:cs typeface="Franklin Gothic Medium"/>
              </a:rPr>
              <a:t> </a:t>
            </a:r>
            <a:r>
              <a:rPr sz="800" spc="-15" dirty="0">
                <a:latin typeface="Franklin Gothic Medium"/>
                <a:cs typeface="Franklin Gothic Medium"/>
              </a:rPr>
              <a:t>(2010)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Design</a:t>
            </a:r>
            <a:r>
              <a:rPr sz="800" spc="10" dirty="0">
                <a:latin typeface="Franklin Gothic Medium"/>
                <a:cs typeface="Franklin Gothic Medium"/>
              </a:rPr>
              <a:t> </a:t>
            </a:r>
            <a:r>
              <a:rPr sz="800" spc="-5" dirty="0">
                <a:latin typeface="Franklin Gothic Medium"/>
                <a:cs typeface="Franklin Gothic Medium"/>
              </a:rPr>
              <a:t>and</a:t>
            </a:r>
            <a:r>
              <a:rPr sz="800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Synthesis</a:t>
            </a:r>
            <a:r>
              <a:rPr sz="800" spc="10" dirty="0">
                <a:latin typeface="Franklin Gothic Medium"/>
                <a:cs typeface="Franklin Gothic Medium"/>
              </a:rPr>
              <a:t> </a:t>
            </a:r>
            <a:r>
              <a:rPr sz="800" spc="-15" dirty="0">
                <a:latin typeface="Franklin Gothic Medium"/>
                <a:cs typeface="Franklin Gothic Medium"/>
              </a:rPr>
              <a:t>of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a</a:t>
            </a:r>
            <a:r>
              <a:rPr sz="800" spc="10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novel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biodegradable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spc="-15" dirty="0">
                <a:latin typeface="Franklin Gothic Medium"/>
                <a:cs typeface="Franklin Gothic Medium"/>
              </a:rPr>
              <a:t>polymer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spc="-15" dirty="0">
                <a:latin typeface="Franklin Gothic Medium"/>
                <a:cs typeface="Franklin Gothic Medium"/>
              </a:rPr>
              <a:t>for </a:t>
            </a:r>
            <a:r>
              <a:rPr sz="800" spc="-185" dirty="0">
                <a:latin typeface="Franklin Gothic Medium"/>
                <a:cs typeface="Franklin Gothic Medium"/>
              </a:rPr>
              <a:t> </a:t>
            </a:r>
            <a:r>
              <a:rPr sz="800" spc="-15" dirty="0">
                <a:latin typeface="Franklin Gothic Medium"/>
                <a:cs typeface="Franklin Gothic Medium"/>
              </a:rPr>
              <a:t>biomedical</a:t>
            </a:r>
            <a:r>
              <a:rPr sz="800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applications.</a:t>
            </a:r>
            <a:r>
              <a:rPr sz="800" dirty="0">
                <a:latin typeface="Franklin Gothic Medium"/>
                <a:cs typeface="Franklin Gothic Medium"/>
              </a:rPr>
              <a:t> </a:t>
            </a:r>
            <a:r>
              <a:rPr sz="800" i="1" spc="-20" dirty="0">
                <a:latin typeface="Franklin Gothic Medium"/>
                <a:cs typeface="Franklin Gothic Medium"/>
              </a:rPr>
              <a:t>Polymer</a:t>
            </a:r>
            <a:r>
              <a:rPr sz="800" i="1" spc="-5" dirty="0">
                <a:latin typeface="Franklin Gothic Medium"/>
                <a:cs typeface="Franklin Gothic Medium"/>
              </a:rPr>
              <a:t> </a:t>
            </a:r>
            <a:r>
              <a:rPr sz="800" i="1" spc="-10" dirty="0">
                <a:latin typeface="Franklin Gothic Medium"/>
                <a:cs typeface="Franklin Gothic Medium"/>
              </a:rPr>
              <a:t>Preprints</a:t>
            </a:r>
            <a:r>
              <a:rPr sz="800" spc="-10" dirty="0">
                <a:latin typeface="Franklin Gothic Medium"/>
                <a:cs typeface="Franklin Gothic Medium"/>
              </a:rPr>
              <a:t>,</a:t>
            </a:r>
            <a:r>
              <a:rPr sz="800" dirty="0">
                <a:latin typeface="Franklin Gothic Medium"/>
                <a:cs typeface="Franklin Gothic Medium"/>
              </a:rPr>
              <a:t> </a:t>
            </a:r>
            <a:r>
              <a:rPr sz="800" spc="-10" dirty="0">
                <a:latin typeface="Franklin Gothic Medium"/>
                <a:cs typeface="Franklin Gothic Medium"/>
              </a:rPr>
              <a:t>51(2),</a:t>
            </a:r>
            <a:r>
              <a:rPr sz="800" spc="5" dirty="0">
                <a:latin typeface="Franklin Gothic Medium"/>
                <a:cs typeface="Franklin Gothic Medium"/>
              </a:rPr>
              <a:t> </a:t>
            </a:r>
            <a:r>
              <a:rPr sz="800" dirty="0">
                <a:latin typeface="Franklin Gothic Medium"/>
                <a:cs typeface="Franklin Gothic Medium"/>
              </a:rPr>
              <a:t>55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8171" y="994012"/>
            <a:ext cx="421703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180"/>
              </a:spcBef>
              <a:buSzPct val="81250"/>
              <a:buFont typeface="Arial MT"/>
              <a:buChar char="•"/>
              <a:tabLst>
                <a:tab pos="117475" algn="l"/>
              </a:tabLst>
            </a:pPr>
            <a:r>
              <a:rPr sz="1600" spc="-85" dirty="0">
                <a:latin typeface="Microsoft Sans Serif"/>
                <a:cs typeface="Microsoft Sans Serif"/>
              </a:rPr>
              <a:t>Se </a:t>
            </a:r>
            <a:r>
              <a:rPr sz="1600" spc="75" dirty="0">
                <a:latin typeface="Microsoft Sans Serif"/>
                <a:cs typeface="Microsoft Sans Serif"/>
              </a:rPr>
              <a:t>il </a:t>
            </a:r>
            <a:r>
              <a:rPr sz="1600" spc="15" dirty="0">
                <a:latin typeface="Microsoft Sans Serif"/>
                <a:cs typeface="Microsoft Sans Serif"/>
              </a:rPr>
              <a:t>comportamento </a:t>
            </a:r>
            <a:r>
              <a:rPr sz="1600" spc="-80" dirty="0">
                <a:latin typeface="Microsoft Sans Serif"/>
                <a:cs typeface="Microsoft Sans Serif"/>
              </a:rPr>
              <a:t>SM </a:t>
            </a:r>
            <a:r>
              <a:rPr sz="1600" spc="-45" dirty="0">
                <a:latin typeface="Microsoft Sans Serif"/>
                <a:cs typeface="Microsoft Sans Serif"/>
              </a:rPr>
              <a:t>è </a:t>
            </a:r>
            <a:r>
              <a:rPr sz="1600" spc="-50" dirty="0">
                <a:latin typeface="Microsoft Sans Serif"/>
                <a:cs typeface="Microsoft Sans Serif"/>
              </a:rPr>
              <a:t>a </a:t>
            </a:r>
            <a:r>
              <a:rPr sz="1600" spc="5" dirty="0">
                <a:latin typeface="Microsoft Sans Serif"/>
                <a:cs typeface="Microsoft Sans Serif"/>
              </a:rPr>
              <a:t>carico </a:t>
            </a:r>
            <a:r>
              <a:rPr sz="1600" spc="20" dirty="0">
                <a:latin typeface="Microsoft Sans Serif"/>
                <a:cs typeface="Microsoft Sans Serif"/>
              </a:rPr>
              <a:t>della </a:t>
            </a:r>
            <a:r>
              <a:rPr sz="1600" spc="-15" dirty="0">
                <a:latin typeface="Microsoft Sans Serif"/>
                <a:cs typeface="Microsoft Sans Serif"/>
              </a:rPr>
              <a:t>fase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amorfa </a:t>
            </a:r>
            <a:r>
              <a:rPr sz="1600" spc="35" dirty="0">
                <a:latin typeface="Microsoft Sans Serif"/>
                <a:cs typeface="Microsoft Sans Serif"/>
              </a:rPr>
              <a:t>allora </a:t>
            </a:r>
            <a:r>
              <a:rPr sz="1600" spc="10" dirty="0">
                <a:latin typeface="Microsoft Sans Serif"/>
                <a:cs typeface="Microsoft Sans Serif"/>
              </a:rPr>
              <a:t>Tcritica </a:t>
            </a:r>
            <a:r>
              <a:rPr sz="1600" spc="-65" dirty="0">
                <a:latin typeface="Microsoft Sans Serif"/>
                <a:cs typeface="Microsoft Sans Serif"/>
              </a:rPr>
              <a:t>=Tg, </a:t>
            </a:r>
            <a:r>
              <a:rPr sz="1600" spc="-25" dirty="0">
                <a:latin typeface="Microsoft Sans Serif"/>
                <a:cs typeface="Microsoft Sans Serif"/>
              </a:rPr>
              <a:t>se </a:t>
            </a:r>
            <a:r>
              <a:rPr sz="1600" spc="30" dirty="0">
                <a:latin typeface="Microsoft Sans Serif"/>
                <a:cs typeface="Microsoft Sans Serif"/>
              </a:rPr>
              <a:t>semicristallino 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Tcritica=Tm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0"/>
                </a:moveTo>
                <a:lnTo>
                  <a:pt x="0" y="0"/>
                </a:lnTo>
                <a:lnTo>
                  <a:pt x="0" y="6857998"/>
                </a:lnTo>
                <a:lnTo>
                  <a:pt x="9143998" y="6857998"/>
                </a:lnTo>
                <a:lnTo>
                  <a:pt x="9143998" y="0"/>
                </a:lnTo>
                <a:close/>
              </a:path>
            </a:pathLst>
          </a:custGeom>
          <a:solidFill>
            <a:srgbClr val="844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Grazie</a:t>
            </a:r>
            <a:r>
              <a:rPr spc="-55" dirty="0"/>
              <a:t> </a:t>
            </a:r>
            <a:r>
              <a:rPr spc="35" dirty="0"/>
              <a:t>per</a:t>
            </a:r>
            <a:r>
              <a:rPr spc="-55" dirty="0"/>
              <a:t> </a:t>
            </a:r>
            <a:r>
              <a:rPr spc="20" dirty="0"/>
              <a:t>l’attenzione!</a:t>
            </a:r>
          </a:p>
        </p:txBody>
      </p:sp>
      <p:sp>
        <p:nvSpPr>
          <p:cNvPr id="4" name="object 4"/>
          <p:cNvSpPr/>
          <p:nvPr/>
        </p:nvSpPr>
        <p:spPr>
          <a:xfrm>
            <a:off x="2661558" y="3832019"/>
            <a:ext cx="3821429" cy="0"/>
          </a:xfrm>
          <a:custGeom>
            <a:avLst/>
            <a:gdLst/>
            <a:ahLst/>
            <a:cxnLst/>
            <a:rect l="l" t="t" r="r" b="b"/>
            <a:pathLst>
              <a:path w="3821429">
                <a:moveTo>
                  <a:pt x="0" y="0"/>
                </a:moveTo>
                <a:lnTo>
                  <a:pt x="3820884" y="0"/>
                </a:lnTo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8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630" y="121446"/>
            <a:ext cx="30232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45" dirty="0">
                <a:solidFill>
                  <a:srgbClr val="1D3E70"/>
                </a:solidFill>
                <a:latin typeface="Tahoma"/>
                <a:cs typeface="Tahoma"/>
              </a:rPr>
              <a:t>S</a:t>
            </a:r>
            <a:r>
              <a:rPr sz="3200" b="1" spc="-229" dirty="0">
                <a:solidFill>
                  <a:srgbClr val="1D3E70"/>
                </a:solidFill>
                <a:latin typeface="Tahoma"/>
                <a:cs typeface="Tahoma"/>
              </a:rPr>
              <a:t>ma</a:t>
            </a:r>
            <a:r>
              <a:rPr sz="3200" b="1" spc="65" dirty="0">
                <a:solidFill>
                  <a:srgbClr val="1D3E70"/>
                </a:solidFill>
                <a:latin typeface="Tahoma"/>
                <a:cs typeface="Tahoma"/>
              </a:rPr>
              <a:t>r</a:t>
            </a:r>
            <a:r>
              <a:rPr sz="3200" b="1" spc="-204" dirty="0">
                <a:solidFill>
                  <a:srgbClr val="1D3E70"/>
                </a:solidFill>
                <a:latin typeface="Tahoma"/>
                <a:cs typeface="Tahoma"/>
              </a:rPr>
              <a:t>t</a:t>
            </a:r>
            <a:r>
              <a:rPr sz="3200" b="1" spc="-200" dirty="0">
                <a:solidFill>
                  <a:srgbClr val="1D3E70"/>
                </a:solidFill>
                <a:latin typeface="Tahoma"/>
                <a:cs typeface="Tahoma"/>
              </a:rPr>
              <a:t> </a:t>
            </a:r>
            <a:r>
              <a:rPr sz="3200" b="1" spc="-290" dirty="0">
                <a:solidFill>
                  <a:srgbClr val="1D3E70"/>
                </a:solidFill>
                <a:latin typeface="Tahoma"/>
                <a:cs typeface="Tahoma"/>
              </a:rPr>
              <a:t>M</a:t>
            </a:r>
            <a:r>
              <a:rPr sz="3200" b="1" spc="-190" dirty="0">
                <a:solidFill>
                  <a:srgbClr val="1D3E70"/>
                </a:solidFill>
                <a:latin typeface="Tahoma"/>
                <a:cs typeface="Tahoma"/>
              </a:rPr>
              <a:t>a</a:t>
            </a:r>
            <a:r>
              <a:rPr sz="3200" b="1" spc="-204" dirty="0">
                <a:solidFill>
                  <a:srgbClr val="1D3E70"/>
                </a:solidFill>
                <a:latin typeface="Tahoma"/>
                <a:cs typeface="Tahoma"/>
              </a:rPr>
              <a:t>t</a:t>
            </a:r>
            <a:r>
              <a:rPr sz="3200" b="1" spc="-150" dirty="0">
                <a:solidFill>
                  <a:srgbClr val="1D3E70"/>
                </a:solidFill>
                <a:latin typeface="Tahoma"/>
                <a:cs typeface="Tahoma"/>
              </a:rPr>
              <a:t>e</a:t>
            </a:r>
            <a:r>
              <a:rPr sz="3200" b="1" spc="65" dirty="0">
                <a:solidFill>
                  <a:srgbClr val="1D3E70"/>
                </a:solidFill>
                <a:latin typeface="Tahoma"/>
                <a:cs typeface="Tahoma"/>
              </a:rPr>
              <a:t>r</a:t>
            </a:r>
            <a:r>
              <a:rPr sz="3200" b="1" spc="-90" dirty="0">
                <a:solidFill>
                  <a:srgbClr val="1D3E70"/>
                </a:solidFill>
                <a:latin typeface="Tahoma"/>
                <a:cs typeface="Tahoma"/>
              </a:rPr>
              <a:t>i</a:t>
            </a:r>
            <a:r>
              <a:rPr sz="3200" b="1" spc="-210" dirty="0">
                <a:solidFill>
                  <a:srgbClr val="1D3E70"/>
                </a:solidFill>
                <a:latin typeface="Tahoma"/>
                <a:cs typeface="Tahoma"/>
              </a:rPr>
              <a:t>a</a:t>
            </a:r>
            <a:r>
              <a:rPr sz="3200" b="1" spc="75" dirty="0">
                <a:solidFill>
                  <a:srgbClr val="1D3E70"/>
                </a:solidFill>
                <a:latin typeface="Tahoma"/>
                <a:cs typeface="Tahoma"/>
              </a:rPr>
              <a:t>l</a:t>
            </a:r>
            <a:r>
              <a:rPr sz="3200" b="1" spc="-45" dirty="0">
                <a:solidFill>
                  <a:srgbClr val="1D3E70"/>
                </a:solidFill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6416" y="1676327"/>
            <a:ext cx="3883660" cy="4640580"/>
            <a:chOff x="436416" y="1676327"/>
            <a:chExt cx="3883660" cy="4640580"/>
          </a:xfrm>
        </p:grpSpPr>
        <p:sp>
          <p:nvSpPr>
            <p:cNvPr id="5" name="object 5"/>
            <p:cNvSpPr/>
            <p:nvPr/>
          </p:nvSpPr>
          <p:spPr>
            <a:xfrm>
              <a:off x="436416" y="1676327"/>
              <a:ext cx="3883660" cy="4640580"/>
            </a:xfrm>
            <a:custGeom>
              <a:avLst/>
              <a:gdLst/>
              <a:ahLst/>
              <a:cxnLst/>
              <a:rect l="l" t="t" r="r" b="b"/>
              <a:pathLst>
                <a:path w="3883660" h="4640580">
                  <a:moveTo>
                    <a:pt x="3883231" y="0"/>
                  </a:moveTo>
                  <a:lnTo>
                    <a:pt x="0" y="0"/>
                  </a:lnTo>
                  <a:lnTo>
                    <a:pt x="0" y="4640389"/>
                  </a:lnTo>
                  <a:lnTo>
                    <a:pt x="3883231" y="4640389"/>
                  </a:lnTo>
                  <a:lnTo>
                    <a:pt x="3883231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773" y="4369392"/>
              <a:ext cx="1794244" cy="1722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336" y="1953280"/>
              <a:ext cx="3620574" cy="214367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17404" y="1015188"/>
            <a:ext cx="4043045" cy="5570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2800" b="1" spc="-254" dirty="0">
                <a:latin typeface="Tahoma"/>
                <a:cs typeface="Tahoma"/>
              </a:rPr>
              <a:t>M</a:t>
            </a:r>
            <a:r>
              <a:rPr sz="2800" b="1" spc="-165" dirty="0">
                <a:latin typeface="Tahoma"/>
                <a:cs typeface="Tahoma"/>
              </a:rPr>
              <a:t>a</a:t>
            </a:r>
            <a:r>
              <a:rPr sz="2800" b="1" spc="-180" dirty="0">
                <a:latin typeface="Tahoma"/>
                <a:cs typeface="Tahoma"/>
              </a:rPr>
              <a:t>t</a:t>
            </a:r>
            <a:r>
              <a:rPr sz="2800" b="1" spc="-130" dirty="0">
                <a:latin typeface="Tahoma"/>
                <a:cs typeface="Tahoma"/>
              </a:rPr>
              <a:t>e</a:t>
            </a:r>
            <a:r>
              <a:rPr sz="2800" b="1" spc="60" dirty="0">
                <a:latin typeface="Tahoma"/>
                <a:cs typeface="Tahoma"/>
              </a:rPr>
              <a:t>r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185" dirty="0">
                <a:latin typeface="Tahoma"/>
                <a:cs typeface="Tahoma"/>
              </a:rPr>
              <a:t>a</a:t>
            </a:r>
            <a:r>
              <a:rPr sz="2800" b="1" spc="65" dirty="0">
                <a:latin typeface="Tahoma"/>
                <a:cs typeface="Tahoma"/>
              </a:rPr>
              <a:t>l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175" dirty="0">
                <a:latin typeface="Tahoma"/>
                <a:cs typeface="Tahoma"/>
              </a:rPr>
              <a:t> </a:t>
            </a:r>
            <a:r>
              <a:rPr sz="2800" b="1" spc="-155" dirty="0">
                <a:latin typeface="Tahoma"/>
                <a:cs typeface="Tahoma"/>
              </a:rPr>
              <a:t>c</a:t>
            </a:r>
            <a:r>
              <a:rPr sz="2800" b="1" spc="-190" dirty="0">
                <a:latin typeface="Tahoma"/>
                <a:cs typeface="Tahoma"/>
              </a:rPr>
              <a:t>h</a:t>
            </a:r>
            <a:r>
              <a:rPr sz="2800" b="1" spc="-130" dirty="0">
                <a:latin typeface="Tahoma"/>
                <a:cs typeface="Tahoma"/>
              </a:rPr>
              <a:t>e</a:t>
            </a:r>
            <a:r>
              <a:rPr sz="2800" b="1" spc="-175" dirty="0">
                <a:latin typeface="Tahoma"/>
                <a:cs typeface="Tahoma"/>
              </a:rPr>
              <a:t> </a:t>
            </a:r>
            <a:r>
              <a:rPr sz="2800" b="1" spc="60" dirty="0">
                <a:latin typeface="Tahoma"/>
                <a:cs typeface="Tahoma"/>
              </a:rPr>
              <a:t>r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120" dirty="0">
                <a:latin typeface="Tahoma"/>
                <a:cs typeface="Tahoma"/>
              </a:rPr>
              <a:t>sp</a:t>
            </a:r>
            <a:r>
              <a:rPr sz="2800" b="1" spc="-200" dirty="0">
                <a:latin typeface="Tahoma"/>
                <a:cs typeface="Tahoma"/>
              </a:rPr>
              <a:t>ondon</a:t>
            </a:r>
            <a:r>
              <a:rPr sz="2800" b="1" spc="-135" dirty="0">
                <a:latin typeface="Tahoma"/>
                <a:cs typeface="Tahoma"/>
              </a:rPr>
              <a:t>o  </a:t>
            </a:r>
            <a:r>
              <a:rPr sz="2800" b="1" spc="-185" dirty="0">
                <a:latin typeface="Tahoma"/>
                <a:cs typeface="Tahoma"/>
              </a:rPr>
              <a:t>a</a:t>
            </a:r>
            <a:r>
              <a:rPr sz="2800" b="1" spc="-175" dirty="0">
                <a:latin typeface="Tahoma"/>
                <a:cs typeface="Tahoma"/>
              </a:rPr>
              <a:t> </a:t>
            </a:r>
            <a:r>
              <a:rPr sz="2800" b="1" spc="-110" dirty="0">
                <a:latin typeface="Tahoma"/>
                <a:cs typeface="Tahoma"/>
              </a:rPr>
              <a:t>st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120" dirty="0">
                <a:latin typeface="Tahoma"/>
                <a:cs typeface="Tahoma"/>
              </a:rPr>
              <a:t>mol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175" dirty="0">
                <a:latin typeface="Tahoma"/>
                <a:cs typeface="Tahoma"/>
              </a:rPr>
              <a:t> </a:t>
            </a:r>
            <a:r>
              <a:rPr sz="2800" b="1" spc="-210" dirty="0">
                <a:latin typeface="Tahoma"/>
                <a:cs typeface="Tahoma"/>
              </a:rPr>
              <a:t>o</a:t>
            </a:r>
            <a:r>
              <a:rPr sz="2800" b="1" spc="-175" dirty="0">
                <a:latin typeface="Tahoma"/>
                <a:cs typeface="Tahoma"/>
              </a:rPr>
              <a:t> </a:t>
            </a:r>
            <a:r>
              <a:rPr sz="2800" b="1" spc="-204" dirty="0">
                <a:latin typeface="Tahoma"/>
                <a:cs typeface="Tahoma"/>
              </a:rPr>
              <a:t>mod</a:t>
            </a:r>
            <a:r>
              <a:rPr sz="2800" b="1" spc="-90" dirty="0">
                <a:latin typeface="Tahoma"/>
                <a:cs typeface="Tahoma"/>
              </a:rPr>
              <a:t>i</a:t>
            </a:r>
            <a:r>
              <a:rPr sz="2800" b="1" spc="-114" dirty="0">
                <a:latin typeface="Tahoma"/>
                <a:cs typeface="Tahoma"/>
              </a:rPr>
              <a:t>f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155" dirty="0">
                <a:latin typeface="Tahoma"/>
                <a:cs typeface="Tahoma"/>
              </a:rPr>
              <a:t>c</a:t>
            </a:r>
            <a:r>
              <a:rPr sz="2800" b="1" spc="-190" dirty="0">
                <a:latin typeface="Tahoma"/>
                <a:cs typeface="Tahoma"/>
              </a:rPr>
              <a:t>h</a:t>
            </a:r>
            <a:r>
              <a:rPr sz="2800" b="1" spc="-90" dirty="0">
                <a:latin typeface="Tahoma"/>
                <a:cs typeface="Tahoma"/>
              </a:rPr>
              <a:t>e  </a:t>
            </a:r>
            <a:r>
              <a:rPr sz="2800" b="1" spc="-165" dirty="0">
                <a:latin typeface="Tahoma"/>
                <a:cs typeface="Tahoma"/>
              </a:rPr>
              <a:t>de</a:t>
            </a:r>
            <a:r>
              <a:rPr sz="2800" b="1" spc="65" dirty="0">
                <a:latin typeface="Tahoma"/>
                <a:cs typeface="Tahoma"/>
              </a:rPr>
              <a:t>ll</a:t>
            </a:r>
            <a:r>
              <a:rPr sz="2800" b="1" spc="-15" dirty="0">
                <a:latin typeface="Tahoma"/>
                <a:cs typeface="Tahoma"/>
              </a:rPr>
              <a:t>’</a:t>
            </a:r>
            <a:r>
              <a:rPr sz="2800" b="1" spc="-185" dirty="0">
                <a:latin typeface="Tahoma"/>
                <a:cs typeface="Tahoma"/>
              </a:rPr>
              <a:t>a</a:t>
            </a:r>
            <a:r>
              <a:rPr sz="2800" b="1" spc="-210" dirty="0">
                <a:latin typeface="Tahoma"/>
                <a:cs typeface="Tahoma"/>
              </a:rPr>
              <a:t>mb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130" dirty="0">
                <a:latin typeface="Tahoma"/>
                <a:cs typeface="Tahoma"/>
              </a:rPr>
              <a:t>e</a:t>
            </a:r>
            <a:r>
              <a:rPr sz="2800" b="1" spc="-195" dirty="0">
                <a:latin typeface="Tahoma"/>
                <a:cs typeface="Tahoma"/>
              </a:rPr>
              <a:t>n</a:t>
            </a:r>
            <a:r>
              <a:rPr sz="2800" b="1" spc="-180" dirty="0">
                <a:latin typeface="Tahoma"/>
                <a:cs typeface="Tahoma"/>
              </a:rPr>
              <a:t>t</a:t>
            </a:r>
            <a:r>
              <a:rPr sz="2800" b="1" spc="-130" dirty="0">
                <a:latin typeface="Tahoma"/>
                <a:cs typeface="Tahoma"/>
              </a:rPr>
              <a:t>e</a:t>
            </a:r>
            <a:r>
              <a:rPr sz="2800" b="1" spc="-175" dirty="0">
                <a:latin typeface="Tahoma"/>
                <a:cs typeface="Tahoma"/>
              </a:rPr>
              <a:t> </a:t>
            </a:r>
            <a:r>
              <a:rPr sz="2800" b="1" spc="-130" dirty="0">
                <a:latin typeface="Tahoma"/>
                <a:cs typeface="Tahoma"/>
              </a:rPr>
              <a:t>e</a:t>
            </a:r>
            <a:r>
              <a:rPr sz="2800" b="1" spc="-110" dirty="0">
                <a:latin typeface="Tahoma"/>
                <a:cs typeface="Tahoma"/>
              </a:rPr>
              <a:t>st</a:t>
            </a:r>
            <a:r>
              <a:rPr sz="2800" b="1" spc="-130" dirty="0">
                <a:latin typeface="Tahoma"/>
                <a:cs typeface="Tahoma"/>
              </a:rPr>
              <a:t>e</a:t>
            </a:r>
            <a:r>
              <a:rPr sz="2800" b="1" spc="60" dirty="0">
                <a:latin typeface="Tahoma"/>
                <a:cs typeface="Tahoma"/>
              </a:rPr>
              <a:t>r</a:t>
            </a:r>
            <a:r>
              <a:rPr sz="2800" b="1" spc="-195" dirty="0">
                <a:latin typeface="Tahoma"/>
                <a:cs typeface="Tahoma"/>
              </a:rPr>
              <a:t>n</a:t>
            </a:r>
            <a:r>
              <a:rPr sz="2800" b="1" spc="-135" dirty="0">
                <a:latin typeface="Tahoma"/>
                <a:cs typeface="Tahoma"/>
              </a:rPr>
              <a:t>o  </a:t>
            </a:r>
            <a:r>
              <a:rPr sz="2800" b="1" spc="-185" dirty="0">
                <a:latin typeface="Tahoma"/>
                <a:cs typeface="Tahoma"/>
              </a:rPr>
              <a:t>a</a:t>
            </a:r>
            <a:r>
              <a:rPr sz="2800" b="1" spc="-180" dirty="0">
                <a:latin typeface="Tahoma"/>
                <a:cs typeface="Tahoma"/>
              </a:rPr>
              <a:t>tt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240" dirty="0">
                <a:latin typeface="Tahoma"/>
                <a:cs typeface="Tahoma"/>
              </a:rPr>
              <a:t>v</a:t>
            </a:r>
            <a:r>
              <a:rPr sz="2800" b="1" spc="-185" dirty="0">
                <a:latin typeface="Tahoma"/>
                <a:cs typeface="Tahoma"/>
              </a:rPr>
              <a:t>a</a:t>
            </a:r>
            <a:r>
              <a:rPr sz="2800" b="1" spc="-195" dirty="0">
                <a:latin typeface="Tahoma"/>
                <a:cs typeface="Tahoma"/>
              </a:rPr>
              <a:t>n</a:t>
            </a:r>
            <a:r>
              <a:rPr sz="2800" b="1" spc="-210" dirty="0">
                <a:latin typeface="Tahoma"/>
                <a:cs typeface="Tahoma"/>
              </a:rPr>
              <a:t>d</a:t>
            </a:r>
            <a:r>
              <a:rPr sz="2800" b="1" spc="-200" dirty="0">
                <a:latin typeface="Tahoma"/>
                <a:cs typeface="Tahoma"/>
              </a:rPr>
              <a:t>o</a:t>
            </a:r>
            <a:r>
              <a:rPr sz="2800" b="1" spc="-175" dirty="0">
                <a:latin typeface="Tahoma"/>
                <a:cs typeface="Tahoma"/>
              </a:rPr>
              <a:t> </a:t>
            </a:r>
            <a:r>
              <a:rPr sz="2800" b="1" spc="-195" dirty="0">
                <a:latin typeface="Tahoma"/>
                <a:cs typeface="Tahoma"/>
              </a:rPr>
              <a:t>p</a:t>
            </a:r>
            <a:r>
              <a:rPr sz="2800" b="1" spc="60" dirty="0">
                <a:latin typeface="Tahoma"/>
                <a:cs typeface="Tahoma"/>
              </a:rPr>
              <a:t>r</a:t>
            </a:r>
            <a:r>
              <a:rPr sz="2800" b="1" spc="-204" dirty="0">
                <a:latin typeface="Tahoma"/>
                <a:cs typeface="Tahoma"/>
              </a:rPr>
              <a:t>op</a:t>
            </a:r>
            <a:r>
              <a:rPr sz="2800" b="1" spc="60" dirty="0">
                <a:latin typeface="Tahoma"/>
                <a:cs typeface="Tahoma"/>
              </a:rPr>
              <a:t>r</a:t>
            </a:r>
            <a:r>
              <a:rPr sz="2800" b="1" spc="-80" dirty="0">
                <a:latin typeface="Tahoma"/>
                <a:cs typeface="Tahoma"/>
              </a:rPr>
              <a:t>i</a:t>
            </a:r>
            <a:r>
              <a:rPr sz="2800" b="1" spc="-90" dirty="0">
                <a:latin typeface="Tahoma"/>
                <a:cs typeface="Tahoma"/>
              </a:rPr>
              <a:t>e  </a:t>
            </a:r>
            <a:r>
              <a:rPr sz="2800" b="1" spc="-140" dirty="0">
                <a:latin typeface="Tahoma"/>
                <a:cs typeface="Tahoma"/>
              </a:rPr>
              <a:t>funzionalità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spc="-45" dirty="0">
                <a:latin typeface="Franklin Gothic Medium"/>
                <a:cs typeface="Franklin Gothic Medium"/>
              </a:rPr>
              <a:t>Stimoli:</a:t>
            </a:r>
            <a:endParaRPr sz="2800">
              <a:latin typeface="Franklin Gothic Medium"/>
              <a:cs typeface="Franklin Gothic Medium"/>
            </a:endParaRPr>
          </a:p>
          <a:p>
            <a:pPr marL="383540" indent="-371475">
              <a:lnSpc>
                <a:spcPts val="3329"/>
              </a:lnSpc>
              <a:spcBef>
                <a:spcPts val="40"/>
              </a:spcBef>
              <a:buFont typeface="Wingdings"/>
              <a:buChar char=""/>
              <a:tabLst>
                <a:tab pos="384175" algn="l"/>
              </a:tabLst>
            </a:pPr>
            <a:r>
              <a:rPr sz="2800" spc="-50" dirty="0">
                <a:latin typeface="Franklin Gothic Medium"/>
                <a:cs typeface="Franklin Gothic Medium"/>
              </a:rPr>
              <a:t>Temperatura</a:t>
            </a:r>
            <a:endParaRPr sz="2800">
              <a:latin typeface="Franklin Gothic Medium"/>
              <a:cs typeface="Franklin Gothic Medium"/>
            </a:endParaRPr>
          </a:p>
          <a:p>
            <a:pPr marL="383540" indent="-371475">
              <a:lnSpc>
                <a:spcPts val="3329"/>
              </a:lnSpc>
              <a:buFont typeface="Wingdings"/>
              <a:buChar char=""/>
              <a:tabLst>
                <a:tab pos="384175" algn="l"/>
              </a:tabLst>
            </a:pPr>
            <a:r>
              <a:rPr sz="2800" spc="-5" dirty="0">
                <a:latin typeface="Franklin Gothic Medium"/>
                <a:cs typeface="Franklin Gothic Medium"/>
              </a:rPr>
              <a:t>pH</a:t>
            </a:r>
            <a:endParaRPr sz="2800">
              <a:latin typeface="Franklin Gothic Medium"/>
              <a:cs typeface="Franklin Gothic Medium"/>
            </a:endParaRPr>
          </a:p>
          <a:p>
            <a:pPr marL="383540" indent="-371475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384175" algn="l"/>
              </a:tabLst>
            </a:pPr>
            <a:r>
              <a:rPr sz="2800" spc="-20" dirty="0">
                <a:latin typeface="Franklin Gothic Medium"/>
                <a:cs typeface="Franklin Gothic Medium"/>
              </a:rPr>
              <a:t>corrente</a:t>
            </a:r>
            <a:r>
              <a:rPr sz="2800" spc="-35" dirty="0">
                <a:latin typeface="Franklin Gothic Medium"/>
                <a:cs typeface="Franklin Gothic Medium"/>
              </a:rPr>
              <a:t> </a:t>
            </a:r>
            <a:r>
              <a:rPr sz="2800" spc="-30" dirty="0">
                <a:latin typeface="Franklin Gothic Medium"/>
                <a:cs typeface="Franklin Gothic Medium"/>
              </a:rPr>
              <a:t>elettrica</a:t>
            </a:r>
            <a:endParaRPr sz="2800">
              <a:latin typeface="Franklin Gothic Medium"/>
              <a:cs typeface="Franklin Gothic Medium"/>
            </a:endParaRPr>
          </a:p>
          <a:p>
            <a:pPr marL="383540" indent="-371475">
              <a:lnSpc>
                <a:spcPts val="3329"/>
              </a:lnSpc>
              <a:spcBef>
                <a:spcPts val="40"/>
              </a:spcBef>
              <a:buFont typeface="Wingdings"/>
              <a:buChar char=""/>
              <a:tabLst>
                <a:tab pos="384175" algn="l"/>
              </a:tabLst>
            </a:pPr>
            <a:r>
              <a:rPr sz="2800" spc="-55" dirty="0">
                <a:latin typeface="Franklin Gothic Medium"/>
                <a:cs typeface="Franklin Gothic Medium"/>
              </a:rPr>
              <a:t>campo</a:t>
            </a:r>
            <a:r>
              <a:rPr sz="2800" spc="-25" dirty="0">
                <a:latin typeface="Franklin Gothic Medium"/>
                <a:cs typeface="Franklin Gothic Medium"/>
              </a:rPr>
              <a:t> </a:t>
            </a:r>
            <a:r>
              <a:rPr sz="2800" spc="-50" dirty="0">
                <a:latin typeface="Franklin Gothic Medium"/>
                <a:cs typeface="Franklin Gothic Medium"/>
              </a:rPr>
              <a:t>magnetico</a:t>
            </a:r>
            <a:endParaRPr sz="2800">
              <a:latin typeface="Franklin Gothic Medium"/>
              <a:cs typeface="Franklin Gothic Medium"/>
            </a:endParaRPr>
          </a:p>
          <a:p>
            <a:pPr marL="383540" indent="-371475">
              <a:lnSpc>
                <a:spcPts val="3329"/>
              </a:lnSpc>
              <a:buFont typeface="Wingdings"/>
              <a:buChar char=""/>
              <a:tabLst>
                <a:tab pos="384175" algn="l"/>
              </a:tabLst>
            </a:pPr>
            <a:r>
              <a:rPr sz="2800" spc="-50" dirty="0">
                <a:latin typeface="Franklin Gothic Medium"/>
                <a:cs typeface="Franklin Gothic Medium"/>
              </a:rPr>
              <a:t>stimoli</a:t>
            </a:r>
            <a:r>
              <a:rPr sz="2800" spc="-20" dirty="0">
                <a:latin typeface="Franklin Gothic Medium"/>
                <a:cs typeface="Franklin Gothic Medium"/>
              </a:rPr>
              <a:t> </a:t>
            </a:r>
            <a:r>
              <a:rPr sz="2800" spc="-40" dirty="0">
                <a:latin typeface="Franklin Gothic Medium"/>
                <a:cs typeface="Franklin Gothic Medium"/>
              </a:rPr>
              <a:t>luminosi</a:t>
            </a:r>
            <a:endParaRPr sz="2800">
              <a:latin typeface="Franklin Gothic Medium"/>
              <a:cs typeface="Franklin Gothic Medium"/>
            </a:endParaRPr>
          </a:p>
          <a:p>
            <a:pPr marL="383540" indent="-371475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384175" algn="l"/>
              </a:tabLst>
            </a:pPr>
            <a:r>
              <a:rPr sz="2800" spc="-50" dirty="0">
                <a:latin typeface="Franklin Gothic Medium"/>
                <a:cs typeface="Franklin Gothic Medium"/>
              </a:rPr>
              <a:t>stimoli</a:t>
            </a:r>
            <a:r>
              <a:rPr sz="2800" spc="-30" dirty="0">
                <a:latin typeface="Franklin Gothic Medium"/>
                <a:cs typeface="Franklin Gothic Medium"/>
              </a:rPr>
              <a:t> </a:t>
            </a:r>
            <a:r>
              <a:rPr sz="2800" spc="-35" dirty="0">
                <a:latin typeface="Franklin Gothic Medium"/>
                <a:cs typeface="Franklin Gothic Medium"/>
              </a:rPr>
              <a:t>meccanici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14399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4462" y="968799"/>
              <a:ext cx="2589530" cy="2205355"/>
            </a:xfrm>
            <a:custGeom>
              <a:avLst/>
              <a:gdLst/>
              <a:ahLst/>
              <a:cxnLst/>
              <a:rect l="l" t="t" r="r" b="b"/>
              <a:pathLst>
                <a:path w="2589530" h="2205355">
                  <a:moveTo>
                    <a:pt x="2589276" y="0"/>
                  </a:moveTo>
                  <a:lnTo>
                    <a:pt x="0" y="0"/>
                  </a:lnTo>
                  <a:lnTo>
                    <a:pt x="0" y="2205191"/>
                  </a:lnTo>
                  <a:lnTo>
                    <a:pt x="2589276" y="2205191"/>
                  </a:lnTo>
                  <a:lnTo>
                    <a:pt x="2589276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79810" y="3905189"/>
            <a:ext cx="1590040" cy="20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400" spc="-85" dirty="0">
                <a:solidFill>
                  <a:srgbClr val="595959"/>
                </a:solidFill>
                <a:latin typeface="Microsoft Sans Serif"/>
                <a:cs typeface="Microsoft Sans Serif"/>
              </a:rPr>
              <a:t>TITOLO</a:t>
            </a:r>
            <a:endParaRPr sz="1400">
              <a:latin typeface="Microsoft Sans Serif"/>
              <a:cs typeface="Microsoft Sans Serif"/>
            </a:endParaRPr>
          </a:p>
          <a:p>
            <a:pPr marR="170815">
              <a:lnSpc>
                <a:spcPts val="1700"/>
              </a:lnSpc>
            </a:pPr>
            <a:r>
              <a:rPr sz="1400" spc="10" dirty="0">
                <a:solidFill>
                  <a:srgbClr val="595959"/>
                </a:solidFill>
                <a:latin typeface="Microsoft Sans Serif"/>
                <a:cs typeface="Microsoft Sans Serif"/>
              </a:rPr>
              <a:t>saljsajlksajjsa </a:t>
            </a:r>
            <a:r>
              <a:rPr sz="1400" spc="1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Microsoft Sans Serif"/>
                <a:cs typeface="Microsoft Sans Serif"/>
              </a:rPr>
              <a:t>m</a:t>
            </a:r>
            <a:r>
              <a:rPr sz="14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b</a:t>
            </a:r>
            <a:r>
              <a:rPr sz="14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s</a:t>
            </a:r>
            <a:r>
              <a:rPr sz="1400" spc="60" dirty="0">
                <a:solidFill>
                  <a:srgbClr val="595959"/>
                </a:solidFill>
                <a:latin typeface="Microsoft Sans Serif"/>
                <a:cs typeface="Microsoft Sans Serif"/>
              </a:rPr>
              <a:t>m</a:t>
            </a:r>
            <a:r>
              <a:rPr sz="14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n</a:t>
            </a:r>
            <a:r>
              <a:rPr sz="14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a</a:t>
            </a:r>
            <a:r>
              <a:rPr sz="14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b</a:t>
            </a:r>
            <a:r>
              <a:rPr sz="14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s</a:t>
            </a:r>
            <a:r>
              <a:rPr sz="1400" spc="60" dirty="0">
                <a:solidFill>
                  <a:srgbClr val="595959"/>
                </a:solidFill>
                <a:latin typeface="Microsoft Sans Serif"/>
                <a:cs typeface="Microsoft Sans Serif"/>
              </a:rPr>
              <a:t>m</a:t>
            </a:r>
            <a:r>
              <a:rPr sz="14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n</a:t>
            </a:r>
            <a:r>
              <a:rPr sz="14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bs</a:t>
            </a:r>
            <a:r>
              <a:rPr sz="1400" spc="-30" dirty="0">
                <a:solidFill>
                  <a:srgbClr val="595959"/>
                </a:solidFill>
                <a:latin typeface="Microsoft Sans Serif"/>
                <a:cs typeface="Microsoft Sans Serif"/>
              </a:rPr>
              <a:t>a  </a:t>
            </a:r>
            <a:r>
              <a:rPr sz="14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xoiufoiuuwe </a:t>
            </a:r>
            <a:r>
              <a:rPr sz="140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595959"/>
                </a:solidFill>
                <a:latin typeface="Microsoft Sans Serif"/>
                <a:cs typeface="Microsoft Sans Serif"/>
              </a:rPr>
              <a:t>dkhkdsfhkfsdh</a:t>
            </a:r>
            <a:r>
              <a:rPr sz="1400" spc="-5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Microsoft Sans Serif"/>
                <a:cs typeface="Microsoft Sans Serif"/>
              </a:rPr>
              <a:t>jf</a:t>
            </a:r>
            <a:endParaRPr sz="1400">
              <a:latin typeface="Microsoft Sans Serif"/>
              <a:cs typeface="Microsoft Sans Serif"/>
            </a:endParaRPr>
          </a:p>
          <a:p>
            <a:pPr marR="441959">
              <a:lnSpc>
                <a:spcPts val="1600"/>
              </a:lnSpc>
              <a:spcBef>
                <a:spcPts val="80"/>
              </a:spcBef>
            </a:pPr>
            <a:r>
              <a:rPr sz="1400" spc="80" dirty="0">
                <a:solidFill>
                  <a:srgbClr val="595959"/>
                </a:solidFill>
                <a:latin typeface="Microsoft Sans Serif"/>
                <a:cs typeface="Microsoft Sans Serif"/>
              </a:rPr>
              <a:t>f</a:t>
            </a:r>
            <a:r>
              <a:rPr sz="1400" spc="60" dirty="0">
                <a:solidFill>
                  <a:srgbClr val="595959"/>
                </a:solidFill>
                <a:latin typeface="Microsoft Sans Serif"/>
                <a:cs typeface="Microsoft Sans Serif"/>
              </a:rPr>
              <a:t>l</a:t>
            </a:r>
            <a:r>
              <a:rPr sz="1400" spc="30" dirty="0">
                <a:solidFill>
                  <a:srgbClr val="595959"/>
                </a:solidFill>
                <a:latin typeface="Microsoft Sans Serif"/>
                <a:cs typeface="Microsoft Sans Serif"/>
              </a:rPr>
              <a:t>j</a:t>
            </a:r>
            <a:r>
              <a:rPr sz="14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d</a:t>
            </a:r>
            <a:r>
              <a:rPr sz="14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s</a:t>
            </a:r>
            <a:r>
              <a:rPr sz="1400" spc="30" dirty="0">
                <a:solidFill>
                  <a:srgbClr val="595959"/>
                </a:solidFill>
                <a:latin typeface="Microsoft Sans Serif"/>
                <a:cs typeface="Microsoft Sans Serif"/>
              </a:rPr>
              <a:t>j</a:t>
            </a:r>
            <a:r>
              <a:rPr sz="1400" spc="95" dirty="0">
                <a:solidFill>
                  <a:srgbClr val="595959"/>
                </a:solidFill>
                <a:latin typeface="Microsoft Sans Serif"/>
                <a:cs typeface="Microsoft Sans Serif"/>
              </a:rPr>
              <a:t>l</a:t>
            </a:r>
            <a:r>
              <a:rPr sz="1400" spc="50" dirty="0">
                <a:solidFill>
                  <a:srgbClr val="595959"/>
                </a:solidFill>
                <a:latin typeface="Microsoft Sans Serif"/>
                <a:cs typeface="Microsoft Sans Serif"/>
              </a:rPr>
              <a:t>k</a:t>
            </a:r>
            <a:r>
              <a:rPr sz="14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d</a:t>
            </a:r>
            <a:r>
              <a:rPr sz="14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s</a:t>
            </a:r>
            <a:r>
              <a:rPr sz="1400" spc="30" dirty="0">
                <a:solidFill>
                  <a:srgbClr val="595959"/>
                </a:solidFill>
                <a:latin typeface="Microsoft Sans Serif"/>
                <a:cs typeface="Microsoft Sans Serif"/>
              </a:rPr>
              <a:t>j</a:t>
            </a:r>
            <a:r>
              <a:rPr sz="1400" spc="95" dirty="0">
                <a:solidFill>
                  <a:srgbClr val="595959"/>
                </a:solidFill>
                <a:latin typeface="Microsoft Sans Serif"/>
                <a:cs typeface="Microsoft Sans Serif"/>
              </a:rPr>
              <a:t>l</a:t>
            </a:r>
            <a:r>
              <a:rPr sz="1400" spc="50" dirty="0">
                <a:solidFill>
                  <a:srgbClr val="595959"/>
                </a:solidFill>
                <a:latin typeface="Microsoft Sans Serif"/>
                <a:cs typeface="Microsoft Sans Serif"/>
              </a:rPr>
              <a:t>k</a:t>
            </a:r>
            <a:r>
              <a:rPr sz="1400" spc="30" dirty="0">
                <a:solidFill>
                  <a:srgbClr val="595959"/>
                </a:solidFill>
                <a:latin typeface="Microsoft Sans Serif"/>
                <a:cs typeface="Microsoft Sans Serif"/>
              </a:rPr>
              <a:t>j</a:t>
            </a:r>
            <a:r>
              <a:rPr sz="14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d</a:t>
            </a:r>
            <a:r>
              <a:rPr sz="14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s  </a:t>
            </a:r>
            <a:r>
              <a:rPr sz="1400" spc="20" dirty="0">
                <a:solidFill>
                  <a:srgbClr val="595959"/>
                </a:solidFill>
                <a:latin typeface="Microsoft Sans Serif"/>
                <a:cs typeface="Microsoft Sans Serif"/>
              </a:rPr>
              <a:t>dsklòkòldk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ts val="1700"/>
              </a:lnSpc>
              <a:spcBef>
                <a:spcPts val="15"/>
              </a:spcBef>
            </a:pPr>
            <a:r>
              <a:rPr sz="1400" spc="25" dirty="0">
                <a:solidFill>
                  <a:srgbClr val="595959"/>
                </a:solidFill>
                <a:latin typeface="Microsoft Sans Serif"/>
                <a:cs typeface="Microsoft Sans Serif"/>
              </a:rPr>
              <a:t>sajskjlksajlksjakl </a:t>
            </a:r>
            <a:r>
              <a:rPr sz="1400" spc="3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Microsoft Sans Serif"/>
                <a:cs typeface="Microsoft Sans Serif"/>
              </a:rPr>
              <a:t>sakjklsjlkjsaljsaljsal  </a:t>
            </a:r>
            <a:r>
              <a:rPr sz="14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kjsa,an,NA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37016" y="3238841"/>
            <a:ext cx="3924300" cy="3315970"/>
            <a:chOff x="4937016" y="3238841"/>
            <a:chExt cx="3924300" cy="3315970"/>
          </a:xfrm>
        </p:grpSpPr>
        <p:sp>
          <p:nvSpPr>
            <p:cNvPr id="7" name="object 7"/>
            <p:cNvSpPr/>
            <p:nvPr/>
          </p:nvSpPr>
          <p:spPr>
            <a:xfrm>
              <a:off x="4937016" y="3238841"/>
              <a:ext cx="3924300" cy="3315970"/>
            </a:xfrm>
            <a:custGeom>
              <a:avLst/>
              <a:gdLst/>
              <a:ahLst/>
              <a:cxnLst/>
              <a:rect l="l" t="t" r="r" b="b"/>
              <a:pathLst>
                <a:path w="3924300" h="3315970">
                  <a:moveTo>
                    <a:pt x="3923850" y="0"/>
                  </a:moveTo>
                  <a:lnTo>
                    <a:pt x="0" y="0"/>
                  </a:lnTo>
                  <a:lnTo>
                    <a:pt x="0" y="3315572"/>
                  </a:lnTo>
                  <a:lnTo>
                    <a:pt x="3923850" y="3315572"/>
                  </a:lnTo>
                  <a:lnTo>
                    <a:pt x="3923850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6192" y="3334767"/>
              <a:ext cx="3399266" cy="14568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3360" y="4896628"/>
              <a:ext cx="1471472" cy="10815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1307" y="4896629"/>
              <a:ext cx="2112368" cy="108153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937016" y="6083193"/>
            <a:ext cx="3842385" cy="369570"/>
          </a:xfrm>
          <a:prstGeom prst="rect">
            <a:avLst/>
          </a:prstGeom>
          <a:solidFill>
            <a:srgbClr val="6CACDD"/>
          </a:solidFill>
          <a:ln w="9524">
            <a:solidFill>
              <a:srgbClr val="008F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59"/>
              </a:spcBef>
            </a:pPr>
            <a:r>
              <a:rPr sz="1800" spc="-15" dirty="0">
                <a:latin typeface="Franklin Gothic Medium"/>
                <a:cs typeface="Franklin Gothic Medium"/>
              </a:rPr>
              <a:t>Industria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5" dirty="0">
                <a:latin typeface="Franklin Gothic Medium"/>
                <a:cs typeface="Franklin Gothic Medium"/>
              </a:rPr>
              <a:t>4.0: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prodotti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800" i="1" u="sng" spc="-25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fisici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o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servizi?</a:t>
            </a:r>
            <a:endParaRPr sz="1800">
              <a:latin typeface="Franklin Gothic Medium"/>
              <a:cs typeface="Franklin Gothic Medium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751" y="968799"/>
            <a:ext cx="1964697" cy="196469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45477" y="1267050"/>
            <a:ext cx="8070850" cy="44710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717290" marR="5080" algn="ctr">
              <a:lnSpc>
                <a:spcPct val="99500"/>
              </a:lnSpc>
              <a:spcBef>
                <a:spcPts val="115"/>
              </a:spcBef>
            </a:pPr>
            <a:r>
              <a:rPr sz="2400" spc="-40" dirty="0">
                <a:latin typeface="Microsoft Sans Serif"/>
                <a:cs typeface="Microsoft Sans Serif"/>
              </a:rPr>
              <a:t>Realizzazione </a:t>
            </a:r>
            <a:r>
              <a:rPr sz="2400" spc="10" dirty="0">
                <a:latin typeface="Microsoft Sans Serif"/>
                <a:cs typeface="Microsoft Sans Serif"/>
              </a:rPr>
              <a:t>di </a:t>
            </a:r>
            <a:r>
              <a:rPr sz="2400" b="1" u="heavy" spc="-1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componenti </a:t>
            </a:r>
            <a:r>
              <a:rPr sz="2400" b="1" spc="-145" dirty="0">
                <a:latin typeface="Tahoma"/>
                <a:cs typeface="Tahoma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intelligenti</a:t>
            </a:r>
            <a:r>
              <a:rPr sz="2400" spc="-90" dirty="0">
                <a:latin typeface="Microsoft Sans Serif"/>
                <a:cs typeface="Microsoft Sans Serif"/>
              </a:rPr>
              <a:t>, </a:t>
            </a:r>
            <a:r>
              <a:rPr sz="2400" spc="30" dirty="0">
                <a:latin typeface="Microsoft Sans Serif"/>
                <a:cs typeface="Microsoft Sans Serif"/>
              </a:rPr>
              <a:t>in </a:t>
            </a:r>
            <a:r>
              <a:rPr sz="2400" spc="-5" dirty="0">
                <a:latin typeface="Microsoft Sans Serif"/>
                <a:cs typeface="Microsoft Sans Serif"/>
              </a:rPr>
              <a:t>genere </a:t>
            </a:r>
            <a:r>
              <a:rPr sz="2400" spc="40" dirty="0">
                <a:latin typeface="Microsoft Sans Serif"/>
                <a:cs typeface="Microsoft Sans Serif"/>
              </a:rPr>
              <a:t>ottenuti 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impiegando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70" dirty="0">
                <a:latin typeface="Microsoft Sans Serif"/>
                <a:cs typeface="Microsoft Sans Serif"/>
              </a:rPr>
              <a:t>smart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materials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e/o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sensori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35" dirty="0">
                <a:latin typeface="Microsoft Sans Serif"/>
                <a:cs typeface="Microsoft Sans Serif"/>
              </a:rPr>
              <a:t>esterni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 marL="12700" marR="3450590" algn="just">
              <a:lnSpc>
                <a:spcPts val="2400"/>
              </a:lnSpc>
              <a:spcBef>
                <a:spcPts val="1685"/>
              </a:spcBef>
              <a:buSzPct val="92682"/>
              <a:buFont typeface="Wingdings"/>
              <a:buChar char=""/>
              <a:tabLst>
                <a:tab pos="213360" algn="l"/>
              </a:tabLst>
            </a:pPr>
            <a:r>
              <a:rPr sz="2050" i="1" u="sng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Sistemi </a:t>
            </a:r>
            <a:r>
              <a:rPr sz="2050" i="1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di </a:t>
            </a:r>
            <a:r>
              <a:rPr sz="2050" i="1" u="sng" spc="-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acquisizione </a:t>
            </a:r>
            <a:r>
              <a:rPr sz="2050" i="1" u="sng" spc="-1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dati</a:t>
            </a:r>
            <a:r>
              <a:rPr sz="2050" i="1" spc="-145" dirty="0">
                <a:latin typeface="Verdana"/>
                <a:cs typeface="Verdana"/>
              </a:rPr>
              <a:t> </a:t>
            </a:r>
            <a:r>
              <a:rPr sz="2050" i="1" spc="-105" dirty="0">
                <a:latin typeface="Verdana"/>
                <a:cs typeface="Verdana"/>
              </a:rPr>
              <a:t>(</a:t>
            </a:r>
            <a:r>
              <a:rPr sz="2000" spc="-105" dirty="0">
                <a:latin typeface="Microsoft Sans Serif"/>
                <a:cs typeface="Microsoft Sans Serif"/>
              </a:rPr>
              <a:t>es.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fibre 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225" dirty="0">
                <a:latin typeface="Microsoft Sans Serif"/>
                <a:cs typeface="Microsoft Sans Serif"/>
              </a:rPr>
              <a:t>ottiche):</a:t>
            </a:r>
            <a:r>
              <a:rPr sz="2000" spc="229" dirty="0">
                <a:latin typeface="Microsoft Sans Serif"/>
                <a:cs typeface="Microsoft Sans Serif"/>
              </a:rPr>
              <a:t> </a:t>
            </a:r>
            <a:r>
              <a:rPr sz="2000" spc="240" dirty="0">
                <a:latin typeface="Microsoft Sans Serif"/>
                <a:cs typeface="Microsoft Sans Serif"/>
              </a:rPr>
              <a:t>raccogliere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95" dirty="0">
                <a:latin typeface="Microsoft Sans Serif"/>
                <a:cs typeface="Microsoft Sans Serif"/>
              </a:rPr>
              <a:t>dati</a:t>
            </a:r>
            <a:r>
              <a:rPr sz="2000" spc="200" dirty="0">
                <a:latin typeface="Microsoft Sans Serif"/>
                <a:cs typeface="Microsoft Sans Serif"/>
              </a:rPr>
              <a:t> </a:t>
            </a:r>
            <a:r>
              <a:rPr sz="2000" spc="180" dirty="0">
                <a:latin typeface="Microsoft Sans Serif"/>
                <a:cs typeface="Microsoft Sans Serif"/>
              </a:rPr>
              <a:t>del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monitoraggio</a:t>
            </a:r>
            <a:endParaRPr sz="2000">
              <a:latin typeface="Microsoft Sans Serif"/>
              <a:cs typeface="Microsoft Sans Serif"/>
            </a:endParaRPr>
          </a:p>
          <a:p>
            <a:pPr marL="12700" marR="3450590" algn="just">
              <a:lnSpc>
                <a:spcPts val="2400"/>
              </a:lnSpc>
              <a:buSzPct val="92682"/>
              <a:buFont typeface="Wingdings"/>
              <a:buChar char=""/>
              <a:tabLst>
                <a:tab pos="307975" algn="l"/>
              </a:tabLst>
            </a:pPr>
            <a:r>
              <a:rPr sz="2050" i="1" u="sng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2050" i="1" u="sng" spc="-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050" i="1" u="sng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2050" i="1" u="sng" spc="-1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</a:t>
            </a:r>
            <a:r>
              <a:rPr sz="2050" i="1" u="sng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</a:t>
            </a:r>
            <a:r>
              <a:rPr sz="2050" i="1" u="sng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050" i="1" u="sng" spc="-10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50" i="1" u="sng" spc="-1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</a:t>
            </a:r>
            <a:r>
              <a:rPr sz="2050" i="1" u="sng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050" i="1" u="sng" spc="-10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50" i="1" u="sng" spc="-9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tr</a:t>
            </a:r>
            <a:r>
              <a:rPr sz="2050" i="1" u="sng" spc="-1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050" i="1" u="sng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2050" i="1" u="sng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</a:t>
            </a:r>
            <a:r>
              <a:rPr sz="2050" i="1" u="sng" spc="-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050" i="1" u="sng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ss</a:t>
            </a:r>
            <a:r>
              <a:rPr sz="2050" i="1" u="sng" spc="-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050" i="1" u="sng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050" i="1" u="sng" spc="-1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</a:t>
            </a:r>
            <a:r>
              <a:rPr sz="2050" i="1" u="sng" spc="-1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050" i="1" u="sng" spc="-10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50" i="1" u="sng" spc="-1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</a:t>
            </a:r>
            <a:r>
              <a:rPr sz="2050" i="1" u="sng" spc="-1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050" i="1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050" i="1" u="sng" spc="-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000" spc="40" dirty="0">
                <a:latin typeface="Microsoft Sans Serif"/>
                <a:cs typeface="Microsoft Sans Serif"/>
              </a:rPr>
              <a:t>:</a:t>
            </a:r>
            <a:r>
              <a:rPr sz="2000" dirty="0">
                <a:latin typeface="Microsoft Sans Serif"/>
                <a:cs typeface="Microsoft Sans Serif"/>
              </a:rPr>
              <a:t>  </a:t>
            </a:r>
            <a:r>
              <a:rPr sz="2000" spc="-22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i</a:t>
            </a:r>
            <a:r>
              <a:rPr sz="2000" spc="-50" dirty="0">
                <a:latin typeface="Microsoft Sans Serif"/>
                <a:cs typeface="Microsoft Sans Serif"/>
              </a:rPr>
              <a:t>nv</a:t>
            </a:r>
            <a:r>
              <a:rPr sz="2000" spc="40" dirty="0">
                <a:latin typeface="Microsoft Sans Serif"/>
                <a:cs typeface="Microsoft Sans Serif"/>
              </a:rPr>
              <a:t>i</a:t>
            </a:r>
            <a:r>
              <a:rPr sz="2000" spc="-65" dirty="0">
                <a:latin typeface="Microsoft Sans Serif"/>
                <a:cs typeface="Microsoft Sans Serif"/>
              </a:rPr>
              <a:t>a</a:t>
            </a:r>
            <a:r>
              <a:rPr sz="2000" spc="175" dirty="0">
                <a:latin typeface="Microsoft Sans Serif"/>
                <a:cs typeface="Microsoft Sans Serif"/>
              </a:rPr>
              <a:t>r</a:t>
            </a:r>
            <a:r>
              <a:rPr sz="2000" spc="-55" dirty="0">
                <a:latin typeface="Microsoft Sans Serif"/>
                <a:cs typeface="Microsoft Sans Serif"/>
              </a:rPr>
              <a:t>e</a:t>
            </a:r>
            <a:r>
              <a:rPr sz="2000" spc="90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i  </a:t>
            </a:r>
            <a:r>
              <a:rPr sz="2000" spc="15" dirty="0">
                <a:latin typeface="Microsoft Sans Serif"/>
                <a:cs typeface="Microsoft Sans Serif"/>
              </a:rPr>
              <a:t>dati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acquisiti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al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sistema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di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controllo 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centr.</a:t>
            </a:r>
            <a:endParaRPr sz="2000">
              <a:latin typeface="Microsoft Sans Serif"/>
              <a:cs typeface="Microsoft Sans Serif"/>
            </a:endParaRPr>
          </a:p>
          <a:p>
            <a:pPr marL="12700" marR="3446145" algn="just">
              <a:lnSpc>
                <a:spcPts val="2400"/>
              </a:lnSpc>
              <a:buSzPct val="92682"/>
              <a:buFont typeface="Wingdings"/>
              <a:buChar char=""/>
              <a:tabLst>
                <a:tab pos="215265" algn="l"/>
              </a:tabLst>
            </a:pPr>
            <a:r>
              <a:rPr sz="2050" i="1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Sistema</a:t>
            </a:r>
            <a:r>
              <a:rPr sz="2050" i="1" u="sng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50" i="1" u="sng" spc="-10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di</a:t>
            </a:r>
            <a:r>
              <a:rPr sz="2050" i="1" u="sng" spc="-10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50" i="1" u="sng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controllo</a:t>
            </a:r>
            <a:r>
              <a:rPr sz="2000" spc="-60" dirty="0">
                <a:latin typeface="Microsoft Sans Serif"/>
                <a:cs typeface="Microsoft Sans Serif"/>
              </a:rPr>
              <a:t>: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sistema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che 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riceve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I</a:t>
            </a:r>
            <a:r>
              <a:rPr sz="2000" spc="22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dati,</a:t>
            </a:r>
            <a:r>
              <a:rPr sz="2000" spc="225" dirty="0">
                <a:latin typeface="Microsoft Sans Serif"/>
                <a:cs typeface="Microsoft Sans Serif"/>
              </a:rPr>
              <a:t> </a:t>
            </a:r>
            <a:r>
              <a:rPr sz="2000" spc="90" dirty="0">
                <a:latin typeface="Microsoft Sans Serif"/>
                <a:cs typeface="Microsoft Sans Serif"/>
              </a:rPr>
              <a:t>li</a:t>
            </a:r>
            <a:r>
              <a:rPr sz="2000" spc="14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analizza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e</a:t>
            </a:r>
            <a:r>
              <a:rPr sz="2000" spc="2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applica</a:t>
            </a:r>
            <a:r>
              <a:rPr sz="2000" spc="229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le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477" y="5712548"/>
            <a:ext cx="4624705" cy="63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eventuali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contromisure</a:t>
            </a:r>
            <a:endParaRPr sz="2000">
              <a:latin typeface="Microsoft Sans Serif"/>
              <a:cs typeface="Microsoft Sans Serif"/>
            </a:endParaRPr>
          </a:p>
          <a:p>
            <a:pPr marL="217804" indent="-205740">
              <a:lnSpc>
                <a:spcPts val="2435"/>
              </a:lnSpc>
              <a:buSzPct val="92682"/>
              <a:buFont typeface="Wingdings"/>
              <a:buChar char=""/>
              <a:tabLst>
                <a:tab pos="218440" algn="l"/>
                <a:tab pos="947419" algn="l"/>
                <a:tab pos="2716530" algn="l"/>
                <a:tab pos="4389120" algn="l"/>
              </a:tabLst>
            </a:pPr>
            <a:r>
              <a:rPr sz="2050" i="1" u="sng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dat</a:t>
            </a:r>
            <a:r>
              <a:rPr sz="2050" i="1" u="sng" spc="-1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sz="2050" i="1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instructions</a:t>
            </a:r>
            <a:r>
              <a:rPr sz="2000" spc="40" dirty="0">
                <a:latin typeface="Microsoft Sans Serif"/>
                <a:cs typeface="Microsoft Sans Serif"/>
              </a:rPr>
              <a:t>: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140" dirty="0">
                <a:latin typeface="Microsoft Sans Serif"/>
                <a:cs typeface="Microsoft Sans Serif"/>
              </a:rPr>
              <a:t>trasmetter</a:t>
            </a:r>
            <a:r>
              <a:rPr sz="2000" spc="55" dirty="0">
                <a:latin typeface="Microsoft Sans Serif"/>
                <a:cs typeface="Microsoft Sans Serif"/>
              </a:rPr>
              <a:t>e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229" dirty="0">
                <a:latin typeface="Microsoft Sans Serif"/>
                <a:cs typeface="Microsoft Sans Serif"/>
              </a:rPr>
              <a:t>l</a:t>
            </a:r>
            <a:r>
              <a:rPr sz="2000" spc="-55" dirty="0">
                <a:latin typeface="Microsoft Sans Serif"/>
                <a:cs typeface="Microsoft Sans Serif"/>
              </a:rPr>
              <a:t>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477" y="6322148"/>
            <a:ext cx="4624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decisioni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le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relative</a:t>
            </a:r>
            <a:r>
              <a:rPr sz="2000" spc="25" dirty="0">
                <a:latin typeface="Microsoft Sans Serif"/>
                <a:cs typeface="Microsoft Sans Serif"/>
              </a:rPr>
              <a:t> istruzioni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diversi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membri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del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componente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8277" y="161800"/>
            <a:ext cx="6046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1429" algn="l"/>
              </a:tabLst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Smart</a:t>
            </a:r>
            <a:r>
              <a:rPr sz="3200" b="1" spc="1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materials</a:t>
            </a:r>
            <a:r>
              <a:rPr sz="3200" b="1" spc="10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1D3E70"/>
                </a:solidFill>
                <a:latin typeface="Comic Sans MS"/>
                <a:cs typeface="Comic Sans MS"/>
              </a:rPr>
              <a:t>&amp;	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components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14399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280" y="1108033"/>
              <a:ext cx="8942070" cy="5499735"/>
            </a:xfrm>
            <a:custGeom>
              <a:avLst/>
              <a:gdLst/>
              <a:ahLst/>
              <a:cxnLst/>
              <a:rect l="l" t="t" r="r" b="b"/>
              <a:pathLst>
                <a:path w="8942070" h="5499734">
                  <a:moveTo>
                    <a:pt x="8941796" y="0"/>
                  </a:moveTo>
                  <a:lnTo>
                    <a:pt x="0" y="0"/>
                  </a:lnTo>
                  <a:lnTo>
                    <a:pt x="0" y="5499338"/>
                  </a:lnTo>
                  <a:lnTo>
                    <a:pt x="8941796" y="5499338"/>
                  </a:lnTo>
                  <a:lnTo>
                    <a:pt x="8941796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31647" y="2246337"/>
              <a:ext cx="3477895" cy="195580"/>
            </a:xfrm>
            <a:custGeom>
              <a:avLst/>
              <a:gdLst/>
              <a:ahLst/>
              <a:cxnLst/>
              <a:rect l="l" t="t" r="r" b="b"/>
              <a:pathLst>
                <a:path w="3477895" h="195580">
                  <a:moveTo>
                    <a:pt x="0" y="0"/>
                  </a:moveTo>
                  <a:lnTo>
                    <a:pt x="0" y="133270"/>
                  </a:lnTo>
                  <a:lnTo>
                    <a:pt x="3477342" y="133270"/>
                  </a:lnTo>
                  <a:lnTo>
                    <a:pt x="3477342" y="195562"/>
                  </a:lnTo>
                </a:path>
                <a:path w="3477895" h="195580">
                  <a:moveTo>
                    <a:pt x="0" y="0"/>
                  </a:moveTo>
                  <a:lnTo>
                    <a:pt x="0" y="133270"/>
                  </a:lnTo>
                  <a:lnTo>
                    <a:pt x="2321521" y="133270"/>
                  </a:lnTo>
                  <a:lnTo>
                    <a:pt x="2321521" y="195562"/>
                  </a:lnTo>
                </a:path>
                <a:path w="3477895" h="195580">
                  <a:moveTo>
                    <a:pt x="0" y="0"/>
                  </a:moveTo>
                  <a:lnTo>
                    <a:pt x="0" y="133270"/>
                  </a:lnTo>
                  <a:lnTo>
                    <a:pt x="1402554" y="133270"/>
                  </a:lnTo>
                  <a:lnTo>
                    <a:pt x="1402554" y="195562"/>
                  </a:lnTo>
                </a:path>
                <a:path w="3477895" h="195580">
                  <a:moveTo>
                    <a:pt x="0" y="0"/>
                  </a:moveTo>
                  <a:lnTo>
                    <a:pt x="0" y="133270"/>
                  </a:lnTo>
                  <a:lnTo>
                    <a:pt x="362465" y="133270"/>
                  </a:lnTo>
                  <a:lnTo>
                    <a:pt x="362465" y="195562"/>
                  </a:lnTo>
                </a:path>
              </a:pathLst>
            </a:custGeom>
            <a:ln w="12699">
              <a:solidFill>
                <a:srgbClr val="578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8063" y="2246337"/>
              <a:ext cx="1033780" cy="233679"/>
            </a:xfrm>
            <a:custGeom>
              <a:avLst/>
              <a:gdLst/>
              <a:ahLst/>
              <a:cxnLst/>
              <a:rect l="l" t="t" r="r" b="b"/>
              <a:pathLst>
                <a:path w="1033779" h="233680">
                  <a:moveTo>
                    <a:pt x="1033583" y="0"/>
                  </a:moveTo>
                  <a:lnTo>
                    <a:pt x="1033583" y="171027"/>
                  </a:lnTo>
                  <a:lnTo>
                    <a:pt x="0" y="171027"/>
                  </a:lnTo>
                  <a:lnTo>
                    <a:pt x="0" y="233321"/>
                  </a:lnTo>
                </a:path>
              </a:pathLst>
            </a:custGeom>
            <a:ln w="12699">
              <a:solidFill>
                <a:srgbClr val="578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9770" y="2865518"/>
              <a:ext cx="1734820" cy="165735"/>
            </a:xfrm>
            <a:custGeom>
              <a:avLst/>
              <a:gdLst/>
              <a:ahLst/>
              <a:cxnLst/>
              <a:rect l="l" t="t" r="r" b="b"/>
              <a:pathLst>
                <a:path w="1734820" h="165735">
                  <a:moveTo>
                    <a:pt x="0" y="0"/>
                  </a:moveTo>
                  <a:lnTo>
                    <a:pt x="0" y="103013"/>
                  </a:lnTo>
                  <a:lnTo>
                    <a:pt x="1734495" y="103013"/>
                  </a:lnTo>
                  <a:lnTo>
                    <a:pt x="1734495" y="165305"/>
                  </a:lnTo>
                </a:path>
              </a:pathLst>
            </a:custGeom>
            <a:ln w="12699">
              <a:solidFill>
                <a:srgbClr val="639E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7672" y="2865518"/>
              <a:ext cx="2540" cy="165735"/>
            </a:xfrm>
            <a:custGeom>
              <a:avLst/>
              <a:gdLst/>
              <a:ahLst/>
              <a:cxnLst/>
              <a:rect l="l" t="t" r="r" b="b"/>
              <a:pathLst>
                <a:path w="2539" h="165735">
                  <a:moveTo>
                    <a:pt x="2096" y="0"/>
                  </a:moveTo>
                  <a:lnTo>
                    <a:pt x="2096" y="103013"/>
                  </a:lnTo>
                  <a:lnTo>
                    <a:pt x="0" y="103013"/>
                  </a:lnTo>
                  <a:lnTo>
                    <a:pt x="0" y="165305"/>
                  </a:lnTo>
                </a:path>
              </a:pathLst>
            </a:custGeom>
            <a:ln w="12699">
              <a:solidFill>
                <a:srgbClr val="639E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9348" y="2865518"/>
              <a:ext cx="1600835" cy="167640"/>
            </a:xfrm>
            <a:custGeom>
              <a:avLst/>
              <a:gdLst/>
              <a:ahLst/>
              <a:cxnLst/>
              <a:rect l="l" t="t" r="r" b="b"/>
              <a:pathLst>
                <a:path w="1600835" h="167639">
                  <a:moveTo>
                    <a:pt x="1600421" y="0"/>
                  </a:moveTo>
                  <a:lnTo>
                    <a:pt x="1600421" y="105045"/>
                  </a:lnTo>
                  <a:lnTo>
                    <a:pt x="0" y="105045"/>
                  </a:lnTo>
                  <a:lnTo>
                    <a:pt x="0" y="167337"/>
                  </a:lnTo>
                </a:path>
              </a:pathLst>
            </a:custGeom>
            <a:ln w="12699">
              <a:solidFill>
                <a:srgbClr val="639E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99770" y="2246337"/>
              <a:ext cx="2432050" cy="192405"/>
            </a:xfrm>
            <a:custGeom>
              <a:avLst/>
              <a:gdLst/>
              <a:ahLst/>
              <a:cxnLst/>
              <a:rect l="l" t="t" r="r" b="b"/>
              <a:pathLst>
                <a:path w="2432050" h="192405">
                  <a:moveTo>
                    <a:pt x="2431876" y="0"/>
                  </a:moveTo>
                  <a:lnTo>
                    <a:pt x="2431876" y="129900"/>
                  </a:lnTo>
                  <a:lnTo>
                    <a:pt x="0" y="129900"/>
                  </a:lnTo>
                  <a:lnTo>
                    <a:pt x="0" y="192192"/>
                  </a:lnTo>
                </a:path>
              </a:pathLst>
            </a:custGeom>
            <a:ln w="12699">
              <a:solidFill>
                <a:srgbClr val="578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5984" y="2246337"/>
              <a:ext cx="3775710" cy="122555"/>
            </a:xfrm>
            <a:custGeom>
              <a:avLst/>
              <a:gdLst/>
              <a:ahLst/>
              <a:cxnLst/>
              <a:rect l="l" t="t" r="r" b="b"/>
              <a:pathLst>
                <a:path w="3775710" h="122555">
                  <a:moveTo>
                    <a:pt x="3775661" y="0"/>
                  </a:moveTo>
                  <a:lnTo>
                    <a:pt x="3775661" y="59704"/>
                  </a:lnTo>
                  <a:lnTo>
                    <a:pt x="0" y="59704"/>
                  </a:lnTo>
                  <a:lnTo>
                    <a:pt x="0" y="121996"/>
                  </a:lnTo>
                </a:path>
              </a:pathLst>
            </a:custGeom>
            <a:ln w="12699">
              <a:solidFill>
                <a:srgbClr val="578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0498" y="1819351"/>
              <a:ext cx="1502410" cy="427355"/>
            </a:xfrm>
            <a:custGeom>
              <a:avLst/>
              <a:gdLst/>
              <a:ahLst/>
              <a:cxnLst/>
              <a:rect l="l" t="t" r="r" b="b"/>
              <a:pathLst>
                <a:path w="1502410" h="427355">
                  <a:moveTo>
                    <a:pt x="1459598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5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6"/>
                  </a:lnTo>
                  <a:lnTo>
                    <a:pt x="3355" y="400907"/>
                  </a:lnTo>
                  <a:lnTo>
                    <a:pt x="12506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1459598" y="426986"/>
                  </a:lnTo>
                  <a:lnTo>
                    <a:pt x="1476219" y="423631"/>
                  </a:lnTo>
                  <a:lnTo>
                    <a:pt x="1489791" y="414480"/>
                  </a:lnTo>
                  <a:lnTo>
                    <a:pt x="1498942" y="400907"/>
                  </a:lnTo>
                  <a:lnTo>
                    <a:pt x="1502298" y="384286"/>
                  </a:lnTo>
                  <a:lnTo>
                    <a:pt x="1502298" y="42698"/>
                  </a:lnTo>
                  <a:lnTo>
                    <a:pt x="1498942" y="26078"/>
                  </a:lnTo>
                  <a:lnTo>
                    <a:pt x="1489791" y="12505"/>
                  </a:lnTo>
                  <a:lnTo>
                    <a:pt x="1476219" y="3355"/>
                  </a:lnTo>
                  <a:lnTo>
                    <a:pt x="1459598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0498" y="1819351"/>
              <a:ext cx="1502410" cy="427355"/>
            </a:xfrm>
            <a:custGeom>
              <a:avLst/>
              <a:gdLst/>
              <a:ahLst/>
              <a:cxnLst/>
              <a:rect l="l" t="t" r="r" b="b"/>
              <a:pathLst>
                <a:path w="1502410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459598" y="0"/>
                  </a:lnTo>
                  <a:lnTo>
                    <a:pt x="1476219" y="3355"/>
                  </a:lnTo>
                  <a:lnTo>
                    <a:pt x="1489791" y="12506"/>
                  </a:lnTo>
                  <a:lnTo>
                    <a:pt x="1498942" y="26078"/>
                  </a:lnTo>
                  <a:lnTo>
                    <a:pt x="1502297" y="42698"/>
                  </a:lnTo>
                  <a:lnTo>
                    <a:pt x="1502297" y="384287"/>
                  </a:lnTo>
                  <a:lnTo>
                    <a:pt x="1498942" y="400908"/>
                  </a:lnTo>
                  <a:lnTo>
                    <a:pt x="1489791" y="414480"/>
                  </a:lnTo>
                  <a:lnTo>
                    <a:pt x="1476219" y="423631"/>
                  </a:lnTo>
                  <a:lnTo>
                    <a:pt x="1459598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55212" y="1890327"/>
              <a:ext cx="1502410" cy="427355"/>
            </a:xfrm>
            <a:custGeom>
              <a:avLst/>
              <a:gdLst/>
              <a:ahLst/>
              <a:cxnLst/>
              <a:rect l="l" t="t" r="r" b="b"/>
              <a:pathLst>
                <a:path w="1502410" h="427355">
                  <a:moveTo>
                    <a:pt x="1459598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5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5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1459598" y="426986"/>
                  </a:lnTo>
                  <a:lnTo>
                    <a:pt x="1476218" y="423631"/>
                  </a:lnTo>
                  <a:lnTo>
                    <a:pt x="1489791" y="414480"/>
                  </a:lnTo>
                  <a:lnTo>
                    <a:pt x="1498941" y="400908"/>
                  </a:lnTo>
                  <a:lnTo>
                    <a:pt x="1502296" y="384288"/>
                  </a:lnTo>
                  <a:lnTo>
                    <a:pt x="1502296" y="42698"/>
                  </a:lnTo>
                  <a:lnTo>
                    <a:pt x="1498941" y="26078"/>
                  </a:lnTo>
                  <a:lnTo>
                    <a:pt x="1489791" y="12506"/>
                  </a:lnTo>
                  <a:lnTo>
                    <a:pt x="1476218" y="3355"/>
                  </a:lnTo>
                  <a:lnTo>
                    <a:pt x="145959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55212" y="1890327"/>
              <a:ext cx="1502410" cy="427355"/>
            </a:xfrm>
            <a:custGeom>
              <a:avLst/>
              <a:gdLst/>
              <a:ahLst/>
              <a:cxnLst/>
              <a:rect l="l" t="t" r="r" b="b"/>
              <a:pathLst>
                <a:path w="1502410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459598" y="0"/>
                  </a:lnTo>
                  <a:lnTo>
                    <a:pt x="1476219" y="3355"/>
                  </a:lnTo>
                  <a:lnTo>
                    <a:pt x="1489791" y="12506"/>
                  </a:lnTo>
                  <a:lnTo>
                    <a:pt x="1498942" y="26078"/>
                  </a:lnTo>
                  <a:lnTo>
                    <a:pt x="1502297" y="42698"/>
                  </a:lnTo>
                  <a:lnTo>
                    <a:pt x="1502297" y="384287"/>
                  </a:lnTo>
                  <a:lnTo>
                    <a:pt x="1498942" y="400908"/>
                  </a:lnTo>
                  <a:lnTo>
                    <a:pt x="1489791" y="414480"/>
                  </a:lnTo>
                  <a:lnTo>
                    <a:pt x="1476219" y="423631"/>
                  </a:lnTo>
                  <a:lnTo>
                    <a:pt x="1459598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32963" y="1781043"/>
            <a:ext cx="1153160" cy="6064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85420">
              <a:lnSpc>
                <a:spcPts val="2100"/>
              </a:lnSpc>
              <a:spcBef>
                <a:spcPts val="480"/>
              </a:spcBef>
            </a:pPr>
            <a:r>
              <a:rPr sz="2050" b="1" i="1" spc="-35" dirty="0">
                <a:latin typeface="Comic Sans MS"/>
                <a:cs typeface="Comic Sans MS"/>
              </a:rPr>
              <a:t>Smart </a:t>
            </a:r>
            <a:r>
              <a:rPr sz="2050" b="1" i="1" spc="-30" dirty="0">
                <a:latin typeface="Comic Sans MS"/>
                <a:cs typeface="Comic Sans MS"/>
              </a:rPr>
              <a:t> mater</a:t>
            </a:r>
            <a:r>
              <a:rPr sz="2050" b="1" i="1" spc="-25" dirty="0">
                <a:latin typeface="Comic Sans MS"/>
                <a:cs typeface="Comic Sans MS"/>
              </a:rPr>
              <a:t>ials</a:t>
            </a:r>
            <a:endParaRPr sz="2050">
              <a:latin typeface="Comic Sans MS"/>
              <a:cs typeface="Comic Sans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7338" y="2361984"/>
            <a:ext cx="1152525" cy="591820"/>
            <a:chOff x="517338" y="2361984"/>
            <a:chExt cx="1152525" cy="591820"/>
          </a:xfrm>
        </p:grpSpPr>
        <p:sp>
          <p:nvSpPr>
            <p:cNvPr id="18" name="object 18"/>
            <p:cNvSpPr/>
            <p:nvPr/>
          </p:nvSpPr>
          <p:spPr>
            <a:xfrm>
              <a:off x="523688" y="2368334"/>
              <a:ext cx="1064895" cy="508000"/>
            </a:xfrm>
            <a:custGeom>
              <a:avLst/>
              <a:gdLst/>
              <a:ahLst/>
              <a:cxnLst/>
              <a:rect l="l" t="t" r="r" b="b"/>
              <a:pathLst>
                <a:path w="1064895" h="508000">
                  <a:moveTo>
                    <a:pt x="1013804" y="0"/>
                  </a:moveTo>
                  <a:lnTo>
                    <a:pt x="50786" y="0"/>
                  </a:lnTo>
                  <a:lnTo>
                    <a:pt x="31017" y="3991"/>
                  </a:lnTo>
                  <a:lnTo>
                    <a:pt x="14874" y="14875"/>
                  </a:lnTo>
                  <a:lnTo>
                    <a:pt x="3991" y="31017"/>
                  </a:lnTo>
                  <a:lnTo>
                    <a:pt x="0" y="50786"/>
                  </a:lnTo>
                  <a:lnTo>
                    <a:pt x="0" y="457076"/>
                  </a:lnTo>
                  <a:lnTo>
                    <a:pt x="3991" y="476845"/>
                  </a:lnTo>
                  <a:lnTo>
                    <a:pt x="14874" y="492988"/>
                  </a:lnTo>
                  <a:lnTo>
                    <a:pt x="31017" y="503871"/>
                  </a:lnTo>
                  <a:lnTo>
                    <a:pt x="50786" y="507862"/>
                  </a:lnTo>
                  <a:lnTo>
                    <a:pt x="1013804" y="507862"/>
                  </a:lnTo>
                  <a:lnTo>
                    <a:pt x="1033572" y="503871"/>
                  </a:lnTo>
                  <a:lnTo>
                    <a:pt x="1049715" y="492988"/>
                  </a:lnTo>
                  <a:lnTo>
                    <a:pt x="1060599" y="476845"/>
                  </a:lnTo>
                  <a:lnTo>
                    <a:pt x="1064590" y="457076"/>
                  </a:lnTo>
                  <a:lnTo>
                    <a:pt x="1064590" y="50786"/>
                  </a:lnTo>
                  <a:lnTo>
                    <a:pt x="1060599" y="31017"/>
                  </a:lnTo>
                  <a:lnTo>
                    <a:pt x="1049715" y="14875"/>
                  </a:lnTo>
                  <a:lnTo>
                    <a:pt x="1033572" y="3991"/>
                  </a:lnTo>
                  <a:lnTo>
                    <a:pt x="1013804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3688" y="2368334"/>
              <a:ext cx="1064895" cy="508000"/>
            </a:xfrm>
            <a:custGeom>
              <a:avLst/>
              <a:gdLst/>
              <a:ahLst/>
              <a:cxnLst/>
              <a:rect l="l" t="t" r="r" b="b"/>
              <a:pathLst>
                <a:path w="1064895" h="508000">
                  <a:moveTo>
                    <a:pt x="0" y="50786"/>
                  </a:moveTo>
                  <a:lnTo>
                    <a:pt x="3991" y="31017"/>
                  </a:lnTo>
                  <a:lnTo>
                    <a:pt x="14874" y="14874"/>
                  </a:lnTo>
                  <a:lnTo>
                    <a:pt x="31017" y="3991"/>
                  </a:lnTo>
                  <a:lnTo>
                    <a:pt x="50785" y="0"/>
                  </a:lnTo>
                  <a:lnTo>
                    <a:pt x="1013804" y="0"/>
                  </a:lnTo>
                  <a:lnTo>
                    <a:pt x="1033572" y="3991"/>
                  </a:lnTo>
                  <a:lnTo>
                    <a:pt x="1049715" y="14874"/>
                  </a:lnTo>
                  <a:lnTo>
                    <a:pt x="1060599" y="31017"/>
                  </a:lnTo>
                  <a:lnTo>
                    <a:pt x="1064590" y="50786"/>
                  </a:lnTo>
                  <a:lnTo>
                    <a:pt x="1064590" y="457076"/>
                  </a:lnTo>
                  <a:lnTo>
                    <a:pt x="1060599" y="476845"/>
                  </a:lnTo>
                  <a:lnTo>
                    <a:pt x="1049715" y="492987"/>
                  </a:lnTo>
                  <a:lnTo>
                    <a:pt x="1033572" y="503871"/>
                  </a:lnTo>
                  <a:lnTo>
                    <a:pt x="1013804" y="507862"/>
                  </a:lnTo>
                  <a:lnTo>
                    <a:pt x="50785" y="507862"/>
                  </a:lnTo>
                  <a:lnTo>
                    <a:pt x="31017" y="503871"/>
                  </a:lnTo>
                  <a:lnTo>
                    <a:pt x="14874" y="492987"/>
                  </a:lnTo>
                  <a:lnTo>
                    <a:pt x="3991" y="476845"/>
                  </a:lnTo>
                  <a:lnTo>
                    <a:pt x="0" y="457076"/>
                  </a:lnTo>
                  <a:lnTo>
                    <a:pt x="0" y="5078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8402" y="2439311"/>
              <a:ext cx="1064895" cy="508000"/>
            </a:xfrm>
            <a:custGeom>
              <a:avLst/>
              <a:gdLst/>
              <a:ahLst/>
              <a:cxnLst/>
              <a:rect l="l" t="t" r="r" b="b"/>
              <a:pathLst>
                <a:path w="1064895" h="508000">
                  <a:moveTo>
                    <a:pt x="1013804" y="0"/>
                  </a:moveTo>
                  <a:lnTo>
                    <a:pt x="50786" y="0"/>
                  </a:lnTo>
                  <a:lnTo>
                    <a:pt x="31017" y="3991"/>
                  </a:lnTo>
                  <a:lnTo>
                    <a:pt x="14874" y="14875"/>
                  </a:lnTo>
                  <a:lnTo>
                    <a:pt x="3991" y="31017"/>
                  </a:lnTo>
                  <a:lnTo>
                    <a:pt x="0" y="50786"/>
                  </a:lnTo>
                  <a:lnTo>
                    <a:pt x="0" y="457076"/>
                  </a:lnTo>
                  <a:lnTo>
                    <a:pt x="3991" y="476845"/>
                  </a:lnTo>
                  <a:lnTo>
                    <a:pt x="14874" y="492988"/>
                  </a:lnTo>
                  <a:lnTo>
                    <a:pt x="31017" y="503871"/>
                  </a:lnTo>
                  <a:lnTo>
                    <a:pt x="50786" y="507862"/>
                  </a:lnTo>
                  <a:lnTo>
                    <a:pt x="1013804" y="507862"/>
                  </a:lnTo>
                  <a:lnTo>
                    <a:pt x="1033572" y="503871"/>
                  </a:lnTo>
                  <a:lnTo>
                    <a:pt x="1049715" y="492988"/>
                  </a:lnTo>
                  <a:lnTo>
                    <a:pt x="1060599" y="476845"/>
                  </a:lnTo>
                  <a:lnTo>
                    <a:pt x="1064590" y="457076"/>
                  </a:lnTo>
                  <a:lnTo>
                    <a:pt x="1064590" y="50786"/>
                  </a:lnTo>
                  <a:lnTo>
                    <a:pt x="1060599" y="31017"/>
                  </a:lnTo>
                  <a:lnTo>
                    <a:pt x="1049715" y="14875"/>
                  </a:lnTo>
                  <a:lnTo>
                    <a:pt x="1033572" y="3991"/>
                  </a:lnTo>
                  <a:lnTo>
                    <a:pt x="101380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8402" y="2439312"/>
              <a:ext cx="1064895" cy="508000"/>
            </a:xfrm>
            <a:custGeom>
              <a:avLst/>
              <a:gdLst/>
              <a:ahLst/>
              <a:cxnLst/>
              <a:rect l="l" t="t" r="r" b="b"/>
              <a:pathLst>
                <a:path w="1064895" h="508000">
                  <a:moveTo>
                    <a:pt x="0" y="50786"/>
                  </a:moveTo>
                  <a:lnTo>
                    <a:pt x="3991" y="31017"/>
                  </a:lnTo>
                  <a:lnTo>
                    <a:pt x="14874" y="14874"/>
                  </a:lnTo>
                  <a:lnTo>
                    <a:pt x="31017" y="3991"/>
                  </a:lnTo>
                  <a:lnTo>
                    <a:pt x="50785" y="0"/>
                  </a:lnTo>
                  <a:lnTo>
                    <a:pt x="1013804" y="0"/>
                  </a:lnTo>
                  <a:lnTo>
                    <a:pt x="1033572" y="3991"/>
                  </a:lnTo>
                  <a:lnTo>
                    <a:pt x="1049715" y="14874"/>
                  </a:lnTo>
                  <a:lnTo>
                    <a:pt x="1060599" y="31017"/>
                  </a:lnTo>
                  <a:lnTo>
                    <a:pt x="1064590" y="50786"/>
                  </a:lnTo>
                  <a:lnTo>
                    <a:pt x="1064590" y="457076"/>
                  </a:lnTo>
                  <a:lnTo>
                    <a:pt x="1060599" y="476845"/>
                  </a:lnTo>
                  <a:lnTo>
                    <a:pt x="1049715" y="492987"/>
                  </a:lnTo>
                  <a:lnTo>
                    <a:pt x="1033572" y="503871"/>
                  </a:lnTo>
                  <a:lnTo>
                    <a:pt x="1013804" y="507862"/>
                  </a:lnTo>
                  <a:lnTo>
                    <a:pt x="50785" y="507862"/>
                  </a:lnTo>
                  <a:lnTo>
                    <a:pt x="31017" y="503871"/>
                  </a:lnTo>
                  <a:lnTo>
                    <a:pt x="14874" y="492987"/>
                  </a:lnTo>
                  <a:lnTo>
                    <a:pt x="3991" y="476845"/>
                  </a:lnTo>
                  <a:lnTo>
                    <a:pt x="0" y="457076"/>
                  </a:lnTo>
                  <a:lnTo>
                    <a:pt x="0" y="50786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7423" y="2390984"/>
            <a:ext cx="71310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075">
              <a:lnSpc>
                <a:spcPct val="119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Piezo- </a:t>
            </a:r>
            <a:r>
              <a:rPr sz="1400" dirty="0">
                <a:latin typeface="Comic Sans MS"/>
                <a:cs typeface="Comic Sans MS"/>
              </a:rPr>
              <a:t> elettr</a:t>
            </a:r>
            <a:r>
              <a:rPr sz="1400" spc="-5" dirty="0">
                <a:latin typeface="Comic Sans MS"/>
                <a:cs typeface="Comic Sans MS"/>
              </a:rPr>
              <a:t>ici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94492" y="2432180"/>
            <a:ext cx="1285875" cy="511175"/>
            <a:chOff x="1794492" y="2432180"/>
            <a:chExt cx="1285875" cy="511175"/>
          </a:xfrm>
        </p:grpSpPr>
        <p:sp>
          <p:nvSpPr>
            <p:cNvPr id="24" name="object 24"/>
            <p:cNvSpPr/>
            <p:nvPr/>
          </p:nvSpPr>
          <p:spPr>
            <a:xfrm>
              <a:off x="1800842" y="2438530"/>
              <a:ext cx="1198245" cy="427355"/>
            </a:xfrm>
            <a:custGeom>
              <a:avLst/>
              <a:gdLst/>
              <a:ahLst/>
              <a:cxnLst/>
              <a:rect l="l" t="t" r="r" b="b"/>
              <a:pathLst>
                <a:path w="1198245" h="427355">
                  <a:moveTo>
                    <a:pt x="1155158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5" y="12506"/>
                  </a:lnTo>
                  <a:lnTo>
                    <a:pt x="3355" y="26079"/>
                  </a:lnTo>
                  <a:lnTo>
                    <a:pt x="0" y="42699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5" y="414481"/>
                  </a:lnTo>
                  <a:lnTo>
                    <a:pt x="26078" y="423632"/>
                  </a:lnTo>
                  <a:lnTo>
                    <a:pt x="42698" y="426987"/>
                  </a:lnTo>
                  <a:lnTo>
                    <a:pt x="1155158" y="426987"/>
                  </a:lnTo>
                  <a:lnTo>
                    <a:pt x="1171779" y="423632"/>
                  </a:lnTo>
                  <a:lnTo>
                    <a:pt x="1185351" y="414481"/>
                  </a:lnTo>
                  <a:lnTo>
                    <a:pt x="1194502" y="400908"/>
                  </a:lnTo>
                  <a:lnTo>
                    <a:pt x="1197857" y="384288"/>
                  </a:lnTo>
                  <a:lnTo>
                    <a:pt x="1197857" y="42699"/>
                  </a:lnTo>
                  <a:lnTo>
                    <a:pt x="1194502" y="26079"/>
                  </a:lnTo>
                  <a:lnTo>
                    <a:pt x="1185351" y="12506"/>
                  </a:lnTo>
                  <a:lnTo>
                    <a:pt x="1171779" y="3355"/>
                  </a:lnTo>
                  <a:lnTo>
                    <a:pt x="1155158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0842" y="2438530"/>
              <a:ext cx="1198245" cy="427355"/>
            </a:xfrm>
            <a:custGeom>
              <a:avLst/>
              <a:gdLst/>
              <a:ahLst/>
              <a:cxnLst/>
              <a:rect l="l" t="t" r="r" b="b"/>
              <a:pathLst>
                <a:path w="1198245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155159" y="0"/>
                  </a:lnTo>
                  <a:lnTo>
                    <a:pt x="1171780" y="3355"/>
                  </a:lnTo>
                  <a:lnTo>
                    <a:pt x="1185352" y="12506"/>
                  </a:lnTo>
                  <a:lnTo>
                    <a:pt x="1194503" y="26078"/>
                  </a:lnTo>
                  <a:lnTo>
                    <a:pt x="1197858" y="42698"/>
                  </a:lnTo>
                  <a:lnTo>
                    <a:pt x="1197858" y="384287"/>
                  </a:lnTo>
                  <a:lnTo>
                    <a:pt x="1194503" y="400908"/>
                  </a:lnTo>
                  <a:lnTo>
                    <a:pt x="1185352" y="414480"/>
                  </a:lnTo>
                  <a:lnTo>
                    <a:pt x="1171780" y="423631"/>
                  </a:lnTo>
                  <a:lnTo>
                    <a:pt x="1155159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5555" y="2509509"/>
              <a:ext cx="1198245" cy="427355"/>
            </a:xfrm>
            <a:custGeom>
              <a:avLst/>
              <a:gdLst/>
              <a:ahLst/>
              <a:cxnLst/>
              <a:rect l="l" t="t" r="r" b="b"/>
              <a:pathLst>
                <a:path w="1198245" h="427355">
                  <a:moveTo>
                    <a:pt x="1155158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1155158" y="426986"/>
                  </a:lnTo>
                  <a:lnTo>
                    <a:pt x="1171779" y="423631"/>
                  </a:lnTo>
                  <a:lnTo>
                    <a:pt x="1185352" y="414480"/>
                  </a:lnTo>
                  <a:lnTo>
                    <a:pt x="1194503" y="400908"/>
                  </a:lnTo>
                  <a:lnTo>
                    <a:pt x="1197858" y="384288"/>
                  </a:lnTo>
                  <a:lnTo>
                    <a:pt x="1197858" y="42698"/>
                  </a:lnTo>
                  <a:lnTo>
                    <a:pt x="1194503" y="26078"/>
                  </a:lnTo>
                  <a:lnTo>
                    <a:pt x="1185352" y="12506"/>
                  </a:lnTo>
                  <a:lnTo>
                    <a:pt x="1171779" y="3355"/>
                  </a:lnTo>
                  <a:lnTo>
                    <a:pt x="115515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5555" y="2509509"/>
              <a:ext cx="1198245" cy="427355"/>
            </a:xfrm>
            <a:custGeom>
              <a:avLst/>
              <a:gdLst/>
              <a:ahLst/>
              <a:cxnLst/>
              <a:rect l="l" t="t" r="r" b="b"/>
              <a:pathLst>
                <a:path w="1198245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155159" y="0"/>
                  </a:lnTo>
                  <a:lnTo>
                    <a:pt x="1171780" y="3355"/>
                  </a:lnTo>
                  <a:lnTo>
                    <a:pt x="1185352" y="12506"/>
                  </a:lnTo>
                  <a:lnTo>
                    <a:pt x="1194503" y="26078"/>
                  </a:lnTo>
                  <a:lnTo>
                    <a:pt x="1197858" y="42698"/>
                  </a:lnTo>
                  <a:lnTo>
                    <a:pt x="1197858" y="384287"/>
                  </a:lnTo>
                  <a:lnTo>
                    <a:pt x="1194503" y="400908"/>
                  </a:lnTo>
                  <a:lnTo>
                    <a:pt x="1185352" y="414480"/>
                  </a:lnTo>
                  <a:lnTo>
                    <a:pt x="1171780" y="423631"/>
                  </a:lnTo>
                  <a:lnTo>
                    <a:pt x="1155159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68195" y="2594733"/>
            <a:ext cx="1019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Cromogenici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73465" y="3026507"/>
            <a:ext cx="1326515" cy="511175"/>
            <a:chOff x="173465" y="3026507"/>
            <a:chExt cx="1326515" cy="511175"/>
          </a:xfrm>
        </p:grpSpPr>
        <p:sp>
          <p:nvSpPr>
            <p:cNvPr id="30" name="object 30"/>
            <p:cNvSpPr/>
            <p:nvPr/>
          </p:nvSpPr>
          <p:spPr>
            <a:xfrm>
              <a:off x="179815" y="3032857"/>
              <a:ext cx="1239520" cy="427355"/>
            </a:xfrm>
            <a:custGeom>
              <a:avLst/>
              <a:gdLst/>
              <a:ahLst/>
              <a:cxnLst/>
              <a:rect l="l" t="t" r="r" b="b"/>
              <a:pathLst>
                <a:path w="1239520" h="427354">
                  <a:moveTo>
                    <a:pt x="1196366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6"/>
                  </a:lnTo>
                  <a:lnTo>
                    <a:pt x="3355" y="26079"/>
                  </a:lnTo>
                  <a:lnTo>
                    <a:pt x="0" y="42699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1"/>
                  </a:lnTo>
                  <a:lnTo>
                    <a:pt x="26078" y="423632"/>
                  </a:lnTo>
                  <a:lnTo>
                    <a:pt x="42698" y="426987"/>
                  </a:lnTo>
                  <a:lnTo>
                    <a:pt x="1196366" y="426987"/>
                  </a:lnTo>
                  <a:lnTo>
                    <a:pt x="1212986" y="423632"/>
                  </a:lnTo>
                  <a:lnTo>
                    <a:pt x="1226558" y="414481"/>
                  </a:lnTo>
                  <a:lnTo>
                    <a:pt x="1235709" y="400908"/>
                  </a:lnTo>
                  <a:lnTo>
                    <a:pt x="1239064" y="384288"/>
                  </a:lnTo>
                  <a:lnTo>
                    <a:pt x="1239064" y="42699"/>
                  </a:lnTo>
                  <a:lnTo>
                    <a:pt x="1235709" y="26079"/>
                  </a:lnTo>
                  <a:lnTo>
                    <a:pt x="1226558" y="12506"/>
                  </a:lnTo>
                  <a:lnTo>
                    <a:pt x="1212986" y="3355"/>
                  </a:lnTo>
                  <a:lnTo>
                    <a:pt x="1196366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815" y="3032857"/>
              <a:ext cx="1239520" cy="427355"/>
            </a:xfrm>
            <a:custGeom>
              <a:avLst/>
              <a:gdLst/>
              <a:ahLst/>
              <a:cxnLst/>
              <a:rect l="l" t="t" r="r" b="b"/>
              <a:pathLst>
                <a:path w="1239520" h="427354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196365" y="0"/>
                  </a:lnTo>
                  <a:lnTo>
                    <a:pt x="1212986" y="3355"/>
                  </a:lnTo>
                  <a:lnTo>
                    <a:pt x="1226558" y="12506"/>
                  </a:lnTo>
                  <a:lnTo>
                    <a:pt x="1235709" y="26078"/>
                  </a:lnTo>
                  <a:lnTo>
                    <a:pt x="1239064" y="42698"/>
                  </a:lnTo>
                  <a:lnTo>
                    <a:pt x="1239064" y="384287"/>
                  </a:lnTo>
                  <a:lnTo>
                    <a:pt x="1235709" y="400908"/>
                  </a:lnTo>
                  <a:lnTo>
                    <a:pt x="1226558" y="414480"/>
                  </a:lnTo>
                  <a:lnTo>
                    <a:pt x="1212986" y="423631"/>
                  </a:lnTo>
                  <a:lnTo>
                    <a:pt x="1196365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529" y="3103836"/>
              <a:ext cx="1239520" cy="427355"/>
            </a:xfrm>
            <a:custGeom>
              <a:avLst/>
              <a:gdLst/>
              <a:ahLst/>
              <a:cxnLst/>
              <a:rect l="l" t="t" r="r" b="b"/>
              <a:pathLst>
                <a:path w="1239520" h="427354">
                  <a:moveTo>
                    <a:pt x="1196366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1196366" y="426986"/>
                  </a:lnTo>
                  <a:lnTo>
                    <a:pt x="1212986" y="423631"/>
                  </a:lnTo>
                  <a:lnTo>
                    <a:pt x="1226558" y="414480"/>
                  </a:lnTo>
                  <a:lnTo>
                    <a:pt x="1235709" y="400908"/>
                  </a:lnTo>
                  <a:lnTo>
                    <a:pt x="1239064" y="384288"/>
                  </a:lnTo>
                  <a:lnTo>
                    <a:pt x="1239064" y="42698"/>
                  </a:lnTo>
                  <a:lnTo>
                    <a:pt x="1235709" y="26078"/>
                  </a:lnTo>
                  <a:lnTo>
                    <a:pt x="1226558" y="12506"/>
                  </a:lnTo>
                  <a:lnTo>
                    <a:pt x="1212986" y="3355"/>
                  </a:lnTo>
                  <a:lnTo>
                    <a:pt x="1196366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529" y="3103836"/>
              <a:ext cx="1239520" cy="427355"/>
            </a:xfrm>
            <a:custGeom>
              <a:avLst/>
              <a:gdLst/>
              <a:ahLst/>
              <a:cxnLst/>
              <a:rect l="l" t="t" r="r" b="b"/>
              <a:pathLst>
                <a:path w="1239520" h="427354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196365" y="0"/>
                  </a:lnTo>
                  <a:lnTo>
                    <a:pt x="1212986" y="3355"/>
                  </a:lnTo>
                  <a:lnTo>
                    <a:pt x="1226558" y="12506"/>
                  </a:lnTo>
                  <a:lnTo>
                    <a:pt x="1235709" y="26078"/>
                  </a:lnTo>
                  <a:lnTo>
                    <a:pt x="1239064" y="42698"/>
                  </a:lnTo>
                  <a:lnTo>
                    <a:pt x="1239064" y="384287"/>
                  </a:lnTo>
                  <a:lnTo>
                    <a:pt x="1235709" y="400908"/>
                  </a:lnTo>
                  <a:lnTo>
                    <a:pt x="1226558" y="414480"/>
                  </a:lnTo>
                  <a:lnTo>
                    <a:pt x="1212986" y="423631"/>
                  </a:lnTo>
                  <a:lnTo>
                    <a:pt x="1196365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22034" y="3062821"/>
            <a:ext cx="711200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83185">
              <a:lnSpc>
                <a:spcPts val="1700"/>
              </a:lnSpc>
              <a:spcBef>
                <a:spcPts val="340"/>
              </a:spcBef>
            </a:pPr>
            <a:r>
              <a:rPr sz="1600" spc="-5" dirty="0">
                <a:latin typeface="Comic Sans MS"/>
                <a:cs typeface="Comic Sans MS"/>
              </a:rPr>
              <a:t>Foto- </a:t>
            </a:r>
            <a:r>
              <a:rPr sz="1600" dirty="0">
                <a:latin typeface="Comic Sans MS"/>
                <a:cs typeface="Comic Sans MS"/>
              </a:rPr>
              <a:t> cr</a:t>
            </a:r>
            <a:r>
              <a:rPr sz="1600" spc="-5" dirty="0">
                <a:latin typeface="Comic Sans MS"/>
                <a:cs typeface="Comic Sans MS"/>
              </a:rPr>
              <a:t>om</a:t>
            </a:r>
            <a:r>
              <a:rPr sz="1600" dirty="0">
                <a:latin typeface="Comic Sans MS"/>
                <a:cs typeface="Comic Sans MS"/>
              </a:rPr>
              <a:t>ici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679712" y="3024475"/>
            <a:ext cx="1510665" cy="511175"/>
            <a:chOff x="1679712" y="3024475"/>
            <a:chExt cx="1510665" cy="511175"/>
          </a:xfrm>
        </p:grpSpPr>
        <p:sp>
          <p:nvSpPr>
            <p:cNvPr id="36" name="object 36"/>
            <p:cNvSpPr/>
            <p:nvPr/>
          </p:nvSpPr>
          <p:spPr>
            <a:xfrm>
              <a:off x="1686062" y="3030825"/>
              <a:ext cx="1423670" cy="427355"/>
            </a:xfrm>
            <a:custGeom>
              <a:avLst/>
              <a:gdLst/>
              <a:ahLst/>
              <a:cxnLst/>
              <a:rect l="l" t="t" r="r" b="b"/>
              <a:pathLst>
                <a:path w="1423670" h="427354">
                  <a:moveTo>
                    <a:pt x="1380521" y="0"/>
                  </a:moveTo>
                  <a:lnTo>
                    <a:pt x="42699" y="0"/>
                  </a:lnTo>
                  <a:lnTo>
                    <a:pt x="26079" y="3355"/>
                  </a:lnTo>
                  <a:lnTo>
                    <a:pt x="12506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0"/>
                  </a:lnTo>
                  <a:lnTo>
                    <a:pt x="26079" y="423631"/>
                  </a:lnTo>
                  <a:lnTo>
                    <a:pt x="42699" y="426986"/>
                  </a:lnTo>
                  <a:lnTo>
                    <a:pt x="1380521" y="426986"/>
                  </a:lnTo>
                  <a:lnTo>
                    <a:pt x="1397142" y="423631"/>
                  </a:lnTo>
                  <a:lnTo>
                    <a:pt x="1410715" y="414480"/>
                  </a:lnTo>
                  <a:lnTo>
                    <a:pt x="1419866" y="400908"/>
                  </a:lnTo>
                  <a:lnTo>
                    <a:pt x="1423221" y="384288"/>
                  </a:lnTo>
                  <a:lnTo>
                    <a:pt x="1423221" y="42698"/>
                  </a:lnTo>
                  <a:lnTo>
                    <a:pt x="1419866" y="26078"/>
                  </a:lnTo>
                  <a:lnTo>
                    <a:pt x="1410715" y="12506"/>
                  </a:lnTo>
                  <a:lnTo>
                    <a:pt x="1397142" y="3355"/>
                  </a:lnTo>
                  <a:lnTo>
                    <a:pt x="1380521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86062" y="3030825"/>
              <a:ext cx="1423670" cy="427355"/>
            </a:xfrm>
            <a:custGeom>
              <a:avLst/>
              <a:gdLst/>
              <a:ahLst/>
              <a:cxnLst/>
              <a:rect l="l" t="t" r="r" b="b"/>
              <a:pathLst>
                <a:path w="1423670" h="427354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380521" y="0"/>
                  </a:lnTo>
                  <a:lnTo>
                    <a:pt x="1397142" y="3355"/>
                  </a:lnTo>
                  <a:lnTo>
                    <a:pt x="1410714" y="12506"/>
                  </a:lnTo>
                  <a:lnTo>
                    <a:pt x="1419865" y="26078"/>
                  </a:lnTo>
                  <a:lnTo>
                    <a:pt x="1423220" y="42698"/>
                  </a:lnTo>
                  <a:lnTo>
                    <a:pt x="1423220" y="384287"/>
                  </a:lnTo>
                  <a:lnTo>
                    <a:pt x="1419865" y="400908"/>
                  </a:lnTo>
                  <a:lnTo>
                    <a:pt x="1410714" y="414480"/>
                  </a:lnTo>
                  <a:lnTo>
                    <a:pt x="1397142" y="423631"/>
                  </a:lnTo>
                  <a:lnTo>
                    <a:pt x="1380521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60776" y="3101803"/>
              <a:ext cx="1423670" cy="427355"/>
            </a:xfrm>
            <a:custGeom>
              <a:avLst/>
              <a:gdLst/>
              <a:ahLst/>
              <a:cxnLst/>
              <a:rect l="l" t="t" r="r" b="b"/>
              <a:pathLst>
                <a:path w="1423670" h="427354">
                  <a:moveTo>
                    <a:pt x="1380521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5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5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1380521" y="426986"/>
                  </a:lnTo>
                  <a:lnTo>
                    <a:pt x="1397141" y="423631"/>
                  </a:lnTo>
                  <a:lnTo>
                    <a:pt x="1410714" y="414480"/>
                  </a:lnTo>
                  <a:lnTo>
                    <a:pt x="1419864" y="400908"/>
                  </a:lnTo>
                  <a:lnTo>
                    <a:pt x="1423220" y="384288"/>
                  </a:lnTo>
                  <a:lnTo>
                    <a:pt x="1423220" y="42698"/>
                  </a:lnTo>
                  <a:lnTo>
                    <a:pt x="1419864" y="26078"/>
                  </a:lnTo>
                  <a:lnTo>
                    <a:pt x="1410714" y="12506"/>
                  </a:lnTo>
                  <a:lnTo>
                    <a:pt x="1397141" y="3355"/>
                  </a:lnTo>
                  <a:lnTo>
                    <a:pt x="1380521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60776" y="3101803"/>
              <a:ext cx="1423670" cy="427355"/>
            </a:xfrm>
            <a:custGeom>
              <a:avLst/>
              <a:gdLst/>
              <a:ahLst/>
              <a:cxnLst/>
              <a:rect l="l" t="t" r="r" b="b"/>
              <a:pathLst>
                <a:path w="1423670" h="427354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380521" y="0"/>
                  </a:lnTo>
                  <a:lnTo>
                    <a:pt x="1397142" y="3355"/>
                  </a:lnTo>
                  <a:lnTo>
                    <a:pt x="1410714" y="12506"/>
                  </a:lnTo>
                  <a:lnTo>
                    <a:pt x="1419865" y="26078"/>
                  </a:lnTo>
                  <a:lnTo>
                    <a:pt x="1423220" y="42698"/>
                  </a:lnTo>
                  <a:lnTo>
                    <a:pt x="1423220" y="384287"/>
                  </a:lnTo>
                  <a:lnTo>
                    <a:pt x="1419865" y="400908"/>
                  </a:lnTo>
                  <a:lnTo>
                    <a:pt x="1410714" y="414480"/>
                  </a:lnTo>
                  <a:lnTo>
                    <a:pt x="1397142" y="423631"/>
                  </a:lnTo>
                  <a:lnTo>
                    <a:pt x="1380521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895516" y="3187026"/>
            <a:ext cx="1160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Termocromici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35349" y="3024475"/>
            <a:ext cx="1872614" cy="511175"/>
            <a:chOff x="3235349" y="3024475"/>
            <a:chExt cx="1872614" cy="511175"/>
          </a:xfrm>
        </p:grpSpPr>
        <p:sp>
          <p:nvSpPr>
            <p:cNvPr id="42" name="object 42"/>
            <p:cNvSpPr/>
            <p:nvPr/>
          </p:nvSpPr>
          <p:spPr>
            <a:xfrm>
              <a:off x="3241699" y="3030825"/>
              <a:ext cx="1785620" cy="427355"/>
            </a:xfrm>
            <a:custGeom>
              <a:avLst/>
              <a:gdLst/>
              <a:ahLst/>
              <a:cxnLst/>
              <a:rect l="l" t="t" r="r" b="b"/>
              <a:pathLst>
                <a:path w="1785620" h="427354">
                  <a:moveTo>
                    <a:pt x="1742438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5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5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1742438" y="426986"/>
                  </a:lnTo>
                  <a:lnTo>
                    <a:pt x="1759058" y="423631"/>
                  </a:lnTo>
                  <a:lnTo>
                    <a:pt x="1772631" y="414480"/>
                  </a:lnTo>
                  <a:lnTo>
                    <a:pt x="1781781" y="400908"/>
                  </a:lnTo>
                  <a:lnTo>
                    <a:pt x="1785137" y="384288"/>
                  </a:lnTo>
                  <a:lnTo>
                    <a:pt x="1785137" y="42698"/>
                  </a:lnTo>
                  <a:lnTo>
                    <a:pt x="1781781" y="26078"/>
                  </a:lnTo>
                  <a:lnTo>
                    <a:pt x="1772631" y="12506"/>
                  </a:lnTo>
                  <a:lnTo>
                    <a:pt x="1759058" y="3355"/>
                  </a:lnTo>
                  <a:lnTo>
                    <a:pt x="1742438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41699" y="3030825"/>
              <a:ext cx="1785620" cy="427355"/>
            </a:xfrm>
            <a:custGeom>
              <a:avLst/>
              <a:gdLst/>
              <a:ahLst/>
              <a:cxnLst/>
              <a:rect l="l" t="t" r="r" b="b"/>
              <a:pathLst>
                <a:path w="1785620" h="427354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742438" y="0"/>
                  </a:lnTo>
                  <a:lnTo>
                    <a:pt x="1759059" y="3355"/>
                  </a:lnTo>
                  <a:lnTo>
                    <a:pt x="1772631" y="12506"/>
                  </a:lnTo>
                  <a:lnTo>
                    <a:pt x="1781782" y="26078"/>
                  </a:lnTo>
                  <a:lnTo>
                    <a:pt x="1785137" y="42698"/>
                  </a:lnTo>
                  <a:lnTo>
                    <a:pt x="1785137" y="384287"/>
                  </a:lnTo>
                  <a:lnTo>
                    <a:pt x="1781782" y="400908"/>
                  </a:lnTo>
                  <a:lnTo>
                    <a:pt x="1772631" y="414480"/>
                  </a:lnTo>
                  <a:lnTo>
                    <a:pt x="1759059" y="423631"/>
                  </a:lnTo>
                  <a:lnTo>
                    <a:pt x="1742438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16411" y="3101803"/>
              <a:ext cx="1785620" cy="427355"/>
            </a:xfrm>
            <a:custGeom>
              <a:avLst/>
              <a:gdLst/>
              <a:ahLst/>
              <a:cxnLst/>
              <a:rect l="l" t="t" r="r" b="b"/>
              <a:pathLst>
                <a:path w="1785620" h="427354">
                  <a:moveTo>
                    <a:pt x="1742438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5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5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1742438" y="426986"/>
                  </a:lnTo>
                  <a:lnTo>
                    <a:pt x="1759058" y="423631"/>
                  </a:lnTo>
                  <a:lnTo>
                    <a:pt x="1772631" y="414480"/>
                  </a:lnTo>
                  <a:lnTo>
                    <a:pt x="1781781" y="400908"/>
                  </a:lnTo>
                  <a:lnTo>
                    <a:pt x="1785137" y="384288"/>
                  </a:lnTo>
                  <a:lnTo>
                    <a:pt x="1785137" y="42698"/>
                  </a:lnTo>
                  <a:lnTo>
                    <a:pt x="1781781" y="26078"/>
                  </a:lnTo>
                  <a:lnTo>
                    <a:pt x="1772631" y="12506"/>
                  </a:lnTo>
                  <a:lnTo>
                    <a:pt x="1759058" y="3355"/>
                  </a:lnTo>
                  <a:lnTo>
                    <a:pt x="174243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16412" y="3101803"/>
              <a:ext cx="1785620" cy="427355"/>
            </a:xfrm>
            <a:custGeom>
              <a:avLst/>
              <a:gdLst/>
              <a:ahLst/>
              <a:cxnLst/>
              <a:rect l="l" t="t" r="r" b="b"/>
              <a:pathLst>
                <a:path w="1785620" h="427354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742438" y="0"/>
                  </a:lnTo>
                  <a:lnTo>
                    <a:pt x="1759058" y="3355"/>
                  </a:lnTo>
                  <a:lnTo>
                    <a:pt x="1772631" y="12506"/>
                  </a:lnTo>
                  <a:lnTo>
                    <a:pt x="1781781" y="26078"/>
                  </a:lnTo>
                  <a:lnTo>
                    <a:pt x="1785137" y="42698"/>
                  </a:lnTo>
                  <a:lnTo>
                    <a:pt x="1785137" y="384287"/>
                  </a:lnTo>
                  <a:lnTo>
                    <a:pt x="1781781" y="400908"/>
                  </a:lnTo>
                  <a:lnTo>
                    <a:pt x="1772631" y="414480"/>
                  </a:lnTo>
                  <a:lnTo>
                    <a:pt x="1759058" y="423631"/>
                  </a:lnTo>
                  <a:lnTo>
                    <a:pt x="1742438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597948" y="3187026"/>
            <a:ext cx="12287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Elettrocromici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150767" y="2473309"/>
            <a:ext cx="1369695" cy="511175"/>
            <a:chOff x="3150767" y="2473309"/>
            <a:chExt cx="1369695" cy="511175"/>
          </a:xfrm>
        </p:grpSpPr>
        <p:sp>
          <p:nvSpPr>
            <p:cNvPr id="48" name="object 48"/>
            <p:cNvSpPr/>
            <p:nvPr/>
          </p:nvSpPr>
          <p:spPr>
            <a:xfrm>
              <a:off x="3157117" y="2479659"/>
              <a:ext cx="1282065" cy="427355"/>
            </a:xfrm>
            <a:custGeom>
              <a:avLst/>
              <a:gdLst/>
              <a:ahLst/>
              <a:cxnLst/>
              <a:rect l="l" t="t" r="r" b="b"/>
              <a:pathLst>
                <a:path w="1282064" h="427355">
                  <a:moveTo>
                    <a:pt x="1239192" y="0"/>
                  </a:moveTo>
                  <a:lnTo>
                    <a:pt x="42699" y="0"/>
                  </a:lnTo>
                  <a:lnTo>
                    <a:pt x="26079" y="3355"/>
                  </a:lnTo>
                  <a:lnTo>
                    <a:pt x="12506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0"/>
                  </a:lnTo>
                  <a:lnTo>
                    <a:pt x="26079" y="423631"/>
                  </a:lnTo>
                  <a:lnTo>
                    <a:pt x="42699" y="426986"/>
                  </a:lnTo>
                  <a:lnTo>
                    <a:pt x="1239192" y="426986"/>
                  </a:lnTo>
                  <a:lnTo>
                    <a:pt x="1255812" y="423631"/>
                  </a:lnTo>
                  <a:lnTo>
                    <a:pt x="1269384" y="414480"/>
                  </a:lnTo>
                  <a:lnTo>
                    <a:pt x="1278535" y="400908"/>
                  </a:lnTo>
                  <a:lnTo>
                    <a:pt x="1281891" y="384288"/>
                  </a:lnTo>
                  <a:lnTo>
                    <a:pt x="1281891" y="42698"/>
                  </a:lnTo>
                  <a:lnTo>
                    <a:pt x="1278535" y="26078"/>
                  </a:lnTo>
                  <a:lnTo>
                    <a:pt x="1269384" y="12506"/>
                  </a:lnTo>
                  <a:lnTo>
                    <a:pt x="1255812" y="3355"/>
                  </a:lnTo>
                  <a:lnTo>
                    <a:pt x="1239192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57117" y="2479659"/>
              <a:ext cx="1282065" cy="427355"/>
            </a:xfrm>
            <a:custGeom>
              <a:avLst/>
              <a:gdLst/>
              <a:ahLst/>
              <a:cxnLst/>
              <a:rect l="l" t="t" r="r" b="b"/>
              <a:pathLst>
                <a:path w="1282064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239191" y="0"/>
                  </a:lnTo>
                  <a:lnTo>
                    <a:pt x="1255811" y="3355"/>
                  </a:lnTo>
                  <a:lnTo>
                    <a:pt x="1269384" y="12506"/>
                  </a:lnTo>
                  <a:lnTo>
                    <a:pt x="1278535" y="26078"/>
                  </a:lnTo>
                  <a:lnTo>
                    <a:pt x="1281890" y="42698"/>
                  </a:lnTo>
                  <a:lnTo>
                    <a:pt x="1281890" y="384287"/>
                  </a:lnTo>
                  <a:lnTo>
                    <a:pt x="1278535" y="400908"/>
                  </a:lnTo>
                  <a:lnTo>
                    <a:pt x="1269384" y="414480"/>
                  </a:lnTo>
                  <a:lnTo>
                    <a:pt x="1255811" y="423631"/>
                  </a:lnTo>
                  <a:lnTo>
                    <a:pt x="1239191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1831" y="2550637"/>
              <a:ext cx="1282065" cy="427355"/>
            </a:xfrm>
            <a:custGeom>
              <a:avLst/>
              <a:gdLst/>
              <a:ahLst/>
              <a:cxnLst/>
              <a:rect l="l" t="t" r="r" b="b"/>
              <a:pathLst>
                <a:path w="1282064" h="427355">
                  <a:moveTo>
                    <a:pt x="1239192" y="0"/>
                  </a:moveTo>
                  <a:lnTo>
                    <a:pt x="42699" y="0"/>
                  </a:lnTo>
                  <a:lnTo>
                    <a:pt x="26079" y="3355"/>
                  </a:lnTo>
                  <a:lnTo>
                    <a:pt x="12506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0"/>
                  </a:lnTo>
                  <a:lnTo>
                    <a:pt x="26079" y="423631"/>
                  </a:lnTo>
                  <a:lnTo>
                    <a:pt x="42699" y="426986"/>
                  </a:lnTo>
                  <a:lnTo>
                    <a:pt x="1239192" y="426986"/>
                  </a:lnTo>
                  <a:lnTo>
                    <a:pt x="1255812" y="423631"/>
                  </a:lnTo>
                  <a:lnTo>
                    <a:pt x="1269384" y="414480"/>
                  </a:lnTo>
                  <a:lnTo>
                    <a:pt x="1278535" y="400908"/>
                  </a:lnTo>
                  <a:lnTo>
                    <a:pt x="1281891" y="384288"/>
                  </a:lnTo>
                  <a:lnTo>
                    <a:pt x="1281891" y="42698"/>
                  </a:lnTo>
                  <a:lnTo>
                    <a:pt x="1278535" y="26078"/>
                  </a:lnTo>
                  <a:lnTo>
                    <a:pt x="1269384" y="12506"/>
                  </a:lnTo>
                  <a:lnTo>
                    <a:pt x="1255812" y="3355"/>
                  </a:lnTo>
                  <a:lnTo>
                    <a:pt x="1239192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1831" y="2550637"/>
              <a:ext cx="1282065" cy="427355"/>
            </a:xfrm>
            <a:custGeom>
              <a:avLst/>
              <a:gdLst/>
              <a:ahLst/>
              <a:cxnLst/>
              <a:rect l="l" t="t" r="r" b="b"/>
              <a:pathLst>
                <a:path w="1282064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9" y="0"/>
                  </a:lnTo>
                  <a:lnTo>
                    <a:pt x="1239191" y="0"/>
                  </a:lnTo>
                  <a:lnTo>
                    <a:pt x="1255812" y="3355"/>
                  </a:lnTo>
                  <a:lnTo>
                    <a:pt x="1269384" y="12506"/>
                  </a:lnTo>
                  <a:lnTo>
                    <a:pt x="1278535" y="26078"/>
                  </a:lnTo>
                  <a:lnTo>
                    <a:pt x="1281890" y="42698"/>
                  </a:lnTo>
                  <a:lnTo>
                    <a:pt x="1281890" y="384287"/>
                  </a:lnTo>
                  <a:lnTo>
                    <a:pt x="1278535" y="400908"/>
                  </a:lnTo>
                  <a:lnTo>
                    <a:pt x="1269384" y="414480"/>
                  </a:lnTo>
                  <a:lnTo>
                    <a:pt x="1255812" y="423631"/>
                  </a:lnTo>
                  <a:lnTo>
                    <a:pt x="1239191" y="426987"/>
                  </a:lnTo>
                  <a:lnTo>
                    <a:pt x="42699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322951" y="2443836"/>
            <a:ext cx="1106805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-635" algn="ctr">
              <a:lnSpc>
                <a:spcPts val="1500"/>
              </a:lnSpc>
              <a:spcBef>
                <a:spcPts val="300"/>
              </a:spcBef>
            </a:pPr>
            <a:r>
              <a:rPr sz="1400" spc="-5" dirty="0">
                <a:latin typeface="Comic Sans MS"/>
                <a:cs typeface="Comic Sans MS"/>
              </a:rPr>
              <a:t>Elettro/ </a:t>
            </a:r>
            <a:r>
              <a:rPr sz="1400" dirty="0">
                <a:latin typeface="Comic Sans MS"/>
                <a:cs typeface="Comic Sans MS"/>
              </a:rPr>
              <a:t> magnetostr</a:t>
            </a:r>
            <a:r>
              <a:rPr sz="1400" spc="-5" dirty="0">
                <a:latin typeface="Comic Sans MS"/>
                <a:cs typeface="Comic Sans MS"/>
              </a:rPr>
              <a:t>it  </a:t>
            </a:r>
            <a:r>
              <a:rPr sz="1400" dirty="0">
                <a:latin typeface="Comic Sans MS"/>
                <a:cs typeface="Comic Sans MS"/>
              </a:rPr>
              <a:t>tivi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700412" y="2435550"/>
            <a:ext cx="1062355" cy="511175"/>
            <a:chOff x="4700412" y="2435550"/>
            <a:chExt cx="1062355" cy="511175"/>
          </a:xfrm>
        </p:grpSpPr>
        <p:sp>
          <p:nvSpPr>
            <p:cNvPr id="54" name="object 54"/>
            <p:cNvSpPr/>
            <p:nvPr/>
          </p:nvSpPr>
          <p:spPr>
            <a:xfrm>
              <a:off x="4706762" y="2441900"/>
              <a:ext cx="974725" cy="427355"/>
            </a:xfrm>
            <a:custGeom>
              <a:avLst/>
              <a:gdLst/>
              <a:ahLst/>
              <a:cxnLst/>
              <a:rect l="l" t="t" r="r" b="b"/>
              <a:pathLst>
                <a:path w="974725" h="427355">
                  <a:moveTo>
                    <a:pt x="932003" y="0"/>
                  </a:moveTo>
                  <a:lnTo>
                    <a:pt x="42699" y="0"/>
                  </a:lnTo>
                  <a:lnTo>
                    <a:pt x="26079" y="3355"/>
                  </a:lnTo>
                  <a:lnTo>
                    <a:pt x="12506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0"/>
                  </a:lnTo>
                  <a:lnTo>
                    <a:pt x="26079" y="423631"/>
                  </a:lnTo>
                  <a:lnTo>
                    <a:pt x="42699" y="426986"/>
                  </a:lnTo>
                  <a:lnTo>
                    <a:pt x="932003" y="426986"/>
                  </a:lnTo>
                  <a:lnTo>
                    <a:pt x="948623" y="423631"/>
                  </a:lnTo>
                  <a:lnTo>
                    <a:pt x="962195" y="414480"/>
                  </a:lnTo>
                  <a:lnTo>
                    <a:pt x="971346" y="400908"/>
                  </a:lnTo>
                  <a:lnTo>
                    <a:pt x="974702" y="384288"/>
                  </a:lnTo>
                  <a:lnTo>
                    <a:pt x="974702" y="42698"/>
                  </a:lnTo>
                  <a:lnTo>
                    <a:pt x="971346" y="26078"/>
                  </a:lnTo>
                  <a:lnTo>
                    <a:pt x="962195" y="12506"/>
                  </a:lnTo>
                  <a:lnTo>
                    <a:pt x="948623" y="3355"/>
                  </a:lnTo>
                  <a:lnTo>
                    <a:pt x="932003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06762" y="2441900"/>
              <a:ext cx="974725" cy="427355"/>
            </a:xfrm>
            <a:custGeom>
              <a:avLst/>
              <a:gdLst/>
              <a:ahLst/>
              <a:cxnLst/>
              <a:rect l="l" t="t" r="r" b="b"/>
              <a:pathLst>
                <a:path w="974725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932002" y="0"/>
                  </a:lnTo>
                  <a:lnTo>
                    <a:pt x="948623" y="3355"/>
                  </a:lnTo>
                  <a:lnTo>
                    <a:pt x="962195" y="12506"/>
                  </a:lnTo>
                  <a:lnTo>
                    <a:pt x="971346" y="26078"/>
                  </a:lnTo>
                  <a:lnTo>
                    <a:pt x="974701" y="42698"/>
                  </a:lnTo>
                  <a:lnTo>
                    <a:pt x="974701" y="384287"/>
                  </a:lnTo>
                  <a:lnTo>
                    <a:pt x="971346" y="400908"/>
                  </a:lnTo>
                  <a:lnTo>
                    <a:pt x="962195" y="414480"/>
                  </a:lnTo>
                  <a:lnTo>
                    <a:pt x="948623" y="423631"/>
                  </a:lnTo>
                  <a:lnTo>
                    <a:pt x="932002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81475" y="2512877"/>
              <a:ext cx="974725" cy="427355"/>
            </a:xfrm>
            <a:custGeom>
              <a:avLst/>
              <a:gdLst/>
              <a:ahLst/>
              <a:cxnLst/>
              <a:rect l="l" t="t" r="r" b="b"/>
              <a:pathLst>
                <a:path w="974725" h="427355">
                  <a:moveTo>
                    <a:pt x="932003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6"/>
                  </a:lnTo>
                  <a:lnTo>
                    <a:pt x="3355" y="26079"/>
                  </a:lnTo>
                  <a:lnTo>
                    <a:pt x="0" y="42699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1"/>
                  </a:lnTo>
                  <a:lnTo>
                    <a:pt x="26078" y="423632"/>
                  </a:lnTo>
                  <a:lnTo>
                    <a:pt x="42698" y="426987"/>
                  </a:lnTo>
                  <a:lnTo>
                    <a:pt x="932003" y="426987"/>
                  </a:lnTo>
                  <a:lnTo>
                    <a:pt x="948623" y="423632"/>
                  </a:lnTo>
                  <a:lnTo>
                    <a:pt x="962195" y="414481"/>
                  </a:lnTo>
                  <a:lnTo>
                    <a:pt x="971346" y="400908"/>
                  </a:lnTo>
                  <a:lnTo>
                    <a:pt x="974702" y="384288"/>
                  </a:lnTo>
                  <a:lnTo>
                    <a:pt x="974702" y="42699"/>
                  </a:lnTo>
                  <a:lnTo>
                    <a:pt x="971346" y="26079"/>
                  </a:lnTo>
                  <a:lnTo>
                    <a:pt x="962195" y="12506"/>
                  </a:lnTo>
                  <a:lnTo>
                    <a:pt x="948623" y="3355"/>
                  </a:lnTo>
                  <a:lnTo>
                    <a:pt x="932003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81475" y="2512878"/>
              <a:ext cx="974725" cy="427355"/>
            </a:xfrm>
            <a:custGeom>
              <a:avLst/>
              <a:gdLst/>
              <a:ahLst/>
              <a:cxnLst/>
              <a:rect l="l" t="t" r="r" b="b"/>
              <a:pathLst>
                <a:path w="974725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932002" y="0"/>
                  </a:lnTo>
                  <a:lnTo>
                    <a:pt x="948623" y="3355"/>
                  </a:lnTo>
                  <a:lnTo>
                    <a:pt x="962195" y="12506"/>
                  </a:lnTo>
                  <a:lnTo>
                    <a:pt x="971346" y="26078"/>
                  </a:lnTo>
                  <a:lnTo>
                    <a:pt x="974701" y="42698"/>
                  </a:lnTo>
                  <a:lnTo>
                    <a:pt x="974701" y="384287"/>
                  </a:lnTo>
                  <a:lnTo>
                    <a:pt x="971346" y="400908"/>
                  </a:lnTo>
                  <a:lnTo>
                    <a:pt x="962195" y="414480"/>
                  </a:lnTo>
                  <a:lnTo>
                    <a:pt x="948623" y="423631"/>
                  </a:lnTo>
                  <a:lnTo>
                    <a:pt x="932002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907348" y="2502089"/>
            <a:ext cx="728980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5095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latin typeface="Comic Sans MS"/>
                <a:cs typeface="Comic Sans MS"/>
              </a:rPr>
              <a:t>Fluidi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r</a:t>
            </a:r>
            <a:r>
              <a:rPr sz="1400" spc="-5" dirty="0">
                <a:latin typeface="Comic Sans MS"/>
                <a:cs typeface="Comic Sans MS"/>
              </a:rPr>
              <a:t>eolog</a:t>
            </a:r>
            <a:r>
              <a:rPr sz="1400" dirty="0">
                <a:latin typeface="Comic Sans MS"/>
                <a:cs typeface="Comic Sans MS"/>
              </a:rPr>
              <a:t>i</a:t>
            </a:r>
            <a:r>
              <a:rPr sz="1400" spc="-5" dirty="0">
                <a:latin typeface="Comic Sans MS"/>
                <a:cs typeface="Comic Sans MS"/>
              </a:rPr>
              <a:t>c</a:t>
            </a:r>
            <a:r>
              <a:rPr sz="1400" dirty="0">
                <a:latin typeface="Comic Sans MS"/>
                <a:cs typeface="Comic Sans MS"/>
              </a:rPr>
              <a:t>i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824540" y="2435550"/>
            <a:ext cx="894080" cy="511175"/>
            <a:chOff x="5824540" y="2435550"/>
            <a:chExt cx="894080" cy="511175"/>
          </a:xfrm>
        </p:grpSpPr>
        <p:sp>
          <p:nvSpPr>
            <p:cNvPr id="60" name="object 60"/>
            <p:cNvSpPr/>
            <p:nvPr/>
          </p:nvSpPr>
          <p:spPr>
            <a:xfrm>
              <a:off x="5830891" y="2441900"/>
              <a:ext cx="807085" cy="427355"/>
            </a:xfrm>
            <a:custGeom>
              <a:avLst/>
              <a:gdLst/>
              <a:ahLst/>
              <a:cxnLst/>
              <a:rect l="l" t="t" r="r" b="b"/>
              <a:pathLst>
                <a:path w="807084" h="427355">
                  <a:moveTo>
                    <a:pt x="763924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763924" y="426986"/>
                  </a:lnTo>
                  <a:lnTo>
                    <a:pt x="780544" y="423631"/>
                  </a:lnTo>
                  <a:lnTo>
                    <a:pt x="794116" y="414480"/>
                  </a:lnTo>
                  <a:lnTo>
                    <a:pt x="803267" y="400908"/>
                  </a:lnTo>
                  <a:lnTo>
                    <a:pt x="806622" y="384288"/>
                  </a:lnTo>
                  <a:lnTo>
                    <a:pt x="806622" y="42698"/>
                  </a:lnTo>
                  <a:lnTo>
                    <a:pt x="803267" y="26078"/>
                  </a:lnTo>
                  <a:lnTo>
                    <a:pt x="794116" y="12506"/>
                  </a:lnTo>
                  <a:lnTo>
                    <a:pt x="780544" y="3355"/>
                  </a:lnTo>
                  <a:lnTo>
                    <a:pt x="763924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30890" y="2441900"/>
              <a:ext cx="807085" cy="427355"/>
            </a:xfrm>
            <a:custGeom>
              <a:avLst/>
              <a:gdLst/>
              <a:ahLst/>
              <a:cxnLst/>
              <a:rect l="l" t="t" r="r" b="b"/>
              <a:pathLst>
                <a:path w="807084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763923" y="0"/>
                  </a:lnTo>
                  <a:lnTo>
                    <a:pt x="780544" y="3355"/>
                  </a:lnTo>
                  <a:lnTo>
                    <a:pt x="794116" y="12506"/>
                  </a:lnTo>
                  <a:lnTo>
                    <a:pt x="803267" y="26078"/>
                  </a:lnTo>
                  <a:lnTo>
                    <a:pt x="806622" y="42698"/>
                  </a:lnTo>
                  <a:lnTo>
                    <a:pt x="806622" y="384287"/>
                  </a:lnTo>
                  <a:lnTo>
                    <a:pt x="803267" y="400908"/>
                  </a:lnTo>
                  <a:lnTo>
                    <a:pt x="794116" y="414480"/>
                  </a:lnTo>
                  <a:lnTo>
                    <a:pt x="780544" y="423631"/>
                  </a:lnTo>
                  <a:lnTo>
                    <a:pt x="763923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05605" y="2512877"/>
              <a:ext cx="807085" cy="427355"/>
            </a:xfrm>
            <a:custGeom>
              <a:avLst/>
              <a:gdLst/>
              <a:ahLst/>
              <a:cxnLst/>
              <a:rect l="l" t="t" r="r" b="b"/>
              <a:pathLst>
                <a:path w="807084" h="427355">
                  <a:moveTo>
                    <a:pt x="763924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6"/>
                  </a:lnTo>
                  <a:lnTo>
                    <a:pt x="3355" y="26079"/>
                  </a:lnTo>
                  <a:lnTo>
                    <a:pt x="0" y="42699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1"/>
                  </a:lnTo>
                  <a:lnTo>
                    <a:pt x="26078" y="423632"/>
                  </a:lnTo>
                  <a:lnTo>
                    <a:pt x="42698" y="426987"/>
                  </a:lnTo>
                  <a:lnTo>
                    <a:pt x="763924" y="426987"/>
                  </a:lnTo>
                  <a:lnTo>
                    <a:pt x="780544" y="423632"/>
                  </a:lnTo>
                  <a:lnTo>
                    <a:pt x="794116" y="414481"/>
                  </a:lnTo>
                  <a:lnTo>
                    <a:pt x="803267" y="400908"/>
                  </a:lnTo>
                  <a:lnTo>
                    <a:pt x="806622" y="384288"/>
                  </a:lnTo>
                  <a:lnTo>
                    <a:pt x="806622" y="42699"/>
                  </a:lnTo>
                  <a:lnTo>
                    <a:pt x="803267" y="26079"/>
                  </a:lnTo>
                  <a:lnTo>
                    <a:pt x="794116" y="12506"/>
                  </a:lnTo>
                  <a:lnTo>
                    <a:pt x="780544" y="3355"/>
                  </a:lnTo>
                  <a:lnTo>
                    <a:pt x="76392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05605" y="2512878"/>
              <a:ext cx="807085" cy="427355"/>
            </a:xfrm>
            <a:custGeom>
              <a:avLst/>
              <a:gdLst/>
              <a:ahLst/>
              <a:cxnLst/>
              <a:rect l="l" t="t" r="r" b="b"/>
              <a:pathLst>
                <a:path w="807084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763923" y="0"/>
                  </a:lnTo>
                  <a:lnTo>
                    <a:pt x="780544" y="3355"/>
                  </a:lnTo>
                  <a:lnTo>
                    <a:pt x="794116" y="12506"/>
                  </a:lnTo>
                  <a:lnTo>
                    <a:pt x="803267" y="26078"/>
                  </a:lnTo>
                  <a:lnTo>
                    <a:pt x="806622" y="42698"/>
                  </a:lnTo>
                  <a:lnTo>
                    <a:pt x="806622" y="384287"/>
                  </a:lnTo>
                  <a:lnTo>
                    <a:pt x="803267" y="400908"/>
                  </a:lnTo>
                  <a:lnTo>
                    <a:pt x="794116" y="414480"/>
                  </a:lnTo>
                  <a:lnTo>
                    <a:pt x="780544" y="423631"/>
                  </a:lnTo>
                  <a:lnTo>
                    <a:pt x="763923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976825" y="2502089"/>
            <a:ext cx="67119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7310">
              <a:lnSpc>
                <a:spcPts val="1500"/>
              </a:lnSpc>
              <a:spcBef>
                <a:spcPts val="300"/>
              </a:spcBef>
            </a:pPr>
            <a:r>
              <a:rPr sz="1400" spc="-5" dirty="0">
                <a:latin typeface="Comic Sans MS"/>
                <a:cs typeface="Comic Sans MS"/>
              </a:rPr>
              <a:t>Shape </a:t>
            </a:r>
            <a:r>
              <a:rPr sz="1400" dirty="0">
                <a:latin typeface="Comic Sans MS"/>
                <a:cs typeface="Comic Sans MS"/>
              </a:rPr>
              <a:t> memory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780592" y="2435550"/>
            <a:ext cx="820419" cy="511175"/>
            <a:chOff x="6780592" y="2435550"/>
            <a:chExt cx="820419" cy="511175"/>
          </a:xfrm>
        </p:grpSpPr>
        <p:sp>
          <p:nvSpPr>
            <p:cNvPr id="66" name="object 66"/>
            <p:cNvSpPr/>
            <p:nvPr/>
          </p:nvSpPr>
          <p:spPr>
            <a:xfrm>
              <a:off x="6786942" y="2441900"/>
              <a:ext cx="732790" cy="427355"/>
            </a:xfrm>
            <a:custGeom>
              <a:avLst/>
              <a:gdLst/>
              <a:ahLst/>
              <a:cxnLst/>
              <a:rect l="l" t="t" r="r" b="b"/>
              <a:pathLst>
                <a:path w="732790" h="427355">
                  <a:moveTo>
                    <a:pt x="689756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689756" y="426986"/>
                  </a:lnTo>
                  <a:lnTo>
                    <a:pt x="706376" y="423631"/>
                  </a:lnTo>
                  <a:lnTo>
                    <a:pt x="719948" y="414480"/>
                  </a:lnTo>
                  <a:lnTo>
                    <a:pt x="729099" y="400908"/>
                  </a:lnTo>
                  <a:lnTo>
                    <a:pt x="732454" y="384288"/>
                  </a:lnTo>
                  <a:lnTo>
                    <a:pt x="732454" y="42698"/>
                  </a:lnTo>
                  <a:lnTo>
                    <a:pt x="729099" y="26078"/>
                  </a:lnTo>
                  <a:lnTo>
                    <a:pt x="719948" y="12506"/>
                  </a:lnTo>
                  <a:lnTo>
                    <a:pt x="706376" y="3355"/>
                  </a:lnTo>
                  <a:lnTo>
                    <a:pt x="689756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86942" y="2441900"/>
              <a:ext cx="732790" cy="427355"/>
            </a:xfrm>
            <a:custGeom>
              <a:avLst/>
              <a:gdLst/>
              <a:ahLst/>
              <a:cxnLst/>
              <a:rect l="l" t="t" r="r" b="b"/>
              <a:pathLst>
                <a:path w="732790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689755" y="0"/>
                  </a:lnTo>
                  <a:lnTo>
                    <a:pt x="706375" y="3355"/>
                  </a:lnTo>
                  <a:lnTo>
                    <a:pt x="719948" y="12506"/>
                  </a:lnTo>
                  <a:lnTo>
                    <a:pt x="729098" y="26078"/>
                  </a:lnTo>
                  <a:lnTo>
                    <a:pt x="732454" y="42698"/>
                  </a:lnTo>
                  <a:lnTo>
                    <a:pt x="732454" y="384287"/>
                  </a:lnTo>
                  <a:lnTo>
                    <a:pt x="729098" y="400908"/>
                  </a:lnTo>
                  <a:lnTo>
                    <a:pt x="719948" y="414480"/>
                  </a:lnTo>
                  <a:lnTo>
                    <a:pt x="706375" y="423631"/>
                  </a:lnTo>
                  <a:lnTo>
                    <a:pt x="689755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61656" y="2512877"/>
              <a:ext cx="732790" cy="427355"/>
            </a:xfrm>
            <a:custGeom>
              <a:avLst/>
              <a:gdLst/>
              <a:ahLst/>
              <a:cxnLst/>
              <a:rect l="l" t="t" r="r" b="b"/>
              <a:pathLst>
                <a:path w="732790" h="427355">
                  <a:moveTo>
                    <a:pt x="689756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6" y="12506"/>
                  </a:lnTo>
                  <a:lnTo>
                    <a:pt x="3355" y="26079"/>
                  </a:lnTo>
                  <a:lnTo>
                    <a:pt x="0" y="42699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6" y="414481"/>
                  </a:lnTo>
                  <a:lnTo>
                    <a:pt x="26078" y="423632"/>
                  </a:lnTo>
                  <a:lnTo>
                    <a:pt x="42698" y="426987"/>
                  </a:lnTo>
                  <a:lnTo>
                    <a:pt x="689756" y="426987"/>
                  </a:lnTo>
                  <a:lnTo>
                    <a:pt x="706376" y="423632"/>
                  </a:lnTo>
                  <a:lnTo>
                    <a:pt x="719948" y="414481"/>
                  </a:lnTo>
                  <a:lnTo>
                    <a:pt x="729099" y="400908"/>
                  </a:lnTo>
                  <a:lnTo>
                    <a:pt x="732454" y="384288"/>
                  </a:lnTo>
                  <a:lnTo>
                    <a:pt x="732454" y="42699"/>
                  </a:lnTo>
                  <a:lnTo>
                    <a:pt x="729099" y="26079"/>
                  </a:lnTo>
                  <a:lnTo>
                    <a:pt x="719948" y="12506"/>
                  </a:lnTo>
                  <a:lnTo>
                    <a:pt x="706376" y="3355"/>
                  </a:lnTo>
                  <a:lnTo>
                    <a:pt x="689756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61656" y="2512878"/>
              <a:ext cx="732790" cy="427355"/>
            </a:xfrm>
            <a:custGeom>
              <a:avLst/>
              <a:gdLst/>
              <a:ahLst/>
              <a:cxnLst/>
              <a:rect l="l" t="t" r="r" b="b"/>
              <a:pathLst>
                <a:path w="732790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689755" y="0"/>
                  </a:lnTo>
                  <a:lnTo>
                    <a:pt x="706375" y="3355"/>
                  </a:lnTo>
                  <a:lnTo>
                    <a:pt x="719948" y="12506"/>
                  </a:lnTo>
                  <a:lnTo>
                    <a:pt x="729099" y="26078"/>
                  </a:lnTo>
                  <a:lnTo>
                    <a:pt x="732454" y="42698"/>
                  </a:lnTo>
                  <a:lnTo>
                    <a:pt x="732454" y="384287"/>
                  </a:lnTo>
                  <a:lnTo>
                    <a:pt x="729099" y="400908"/>
                  </a:lnTo>
                  <a:lnTo>
                    <a:pt x="719948" y="414480"/>
                  </a:lnTo>
                  <a:lnTo>
                    <a:pt x="706375" y="423631"/>
                  </a:lnTo>
                  <a:lnTo>
                    <a:pt x="689755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959645" y="2502089"/>
            <a:ext cx="54292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5875" marR="5080" indent="-381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latin typeface="Comic Sans MS"/>
                <a:cs typeface="Comic Sans MS"/>
              </a:rPr>
              <a:t>Bi</a:t>
            </a:r>
            <a:r>
              <a:rPr sz="1400" spc="-5" dirty="0">
                <a:latin typeface="Comic Sans MS"/>
                <a:cs typeface="Comic Sans MS"/>
              </a:rPr>
              <a:t>om</a:t>
            </a:r>
            <a:r>
              <a:rPr sz="1400" dirty="0">
                <a:latin typeface="Comic Sans MS"/>
                <a:cs typeface="Comic Sans MS"/>
              </a:rPr>
              <a:t>i-  metici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662474" y="2435550"/>
            <a:ext cx="1367790" cy="511175"/>
            <a:chOff x="7662474" y="2435550"/>
            <a:chExt cx="1367790" cy="511175"/>
          </a:xfrm>
        </p:grpSpPr>
        <p:sp>
          <p:nvSpPr>
            <p:cNvPr id="72" name="object 72"/>
            <p:cNvSpPr/>
            <p:nvPr/>
          </p:nvSpPr>
          <p:spPr>
            <a:xfrm>
              <a:off x="7668824" y="2441900"/>
              <a:ext cx="1280795" cy="427355"/>
            </a:xfrm>
            <a:custGeom>
              <a:avLst/>
              <a:gdLst/>
              <a:ahLst/>
              <a:cxnLst/>
              <a:rect l="l" t="t" r="r" b="b"/>
              <a:pathLst>
                <a:path w="1280795" h="427355">
                  <a:moveTo>
                    <a:pt x="1237631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5" y="12506"/>
                  </a:lnTo>
                  <a:lnTo>
                    <a:pt x="3355" y="26078"/>
                  </a:lnTo>
                  <a:lnTo>
                    <a:pt x="0" y="42698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5" y="414480"/>
                  </a:lnTo>
                  <a:lnTo>
                    <a:pt x="26078" y="423631"/>
                  </a:lnTo>
                  <a:lnTo>
                    <a:pt x="42698" y="426986"/>
                  </a:lnTo>
                  <a:lnTo>
                    <a:pt x="1237631" y="426986"/>
                  </a:lnTo>
                  <a:lnTo>
                    <a:pt x="1254251" y="423631"/>
                  </a:lnTo>
                  <a:lnTo>
                    <a:pt x="1267824" y="414480"/>
                  </a:lnTo>
                  <a:lnTo>
                    <a:pt x="1276975" y="400908"/>
                  </a:lnTo>
                  <a:lnTo>
                    <a:pt x="1280331" y="384288"/>
                  </a:lnTo>
                  <a:lnTo>
                    <a:pt x="1280331" y="42698"/>
                  </a:lnTo>
                  <a:lnTo>
                    <a:pt x="1276975" y="26078"/>
                  </a:lnTo>
                  <a:lnTo>
                    <a:pt x="1267824" y="12506"/>
                  </a:lnTo>
                  <a:lnTo>
                    <a:pt x="1254251" y="3355"/>
                  </a:lnTo>
                  <a:lnTo>
                    <a:pt x="1237631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68824" y="2441900"/>
              <a:ext cx="1280795" cy="427355"/>
            </a:xfrm>
            <a:custGeom>
              <a:avLst/>
              <a:gdLst/>
              <a:ahLst/>
              <a:cxnLst/>
              <a:rect l="l" t="t" r="r" b="b"/>
              <a:pathLst>
                <a:path w="1280795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237631" y="0"/>
                  </a:lnTo>
                  <a:lnTo>
                    <a:pt x="1254252" y="3355"/>
                  </a:lnTo>
                  <a:lnTo>
                    <a:pt x="1267824" y="12506"/>
                  </a:lnTo>
                  <a:lnTo>
                    <a:pt x="1276975" y="26078"/>
                  </a:lnTo>
                  <a:lnTo>
                    <a:pt x="1280331" y="42698"/>
                  </a:lnTo>
                  <a:lnTo>
                    <a:pt x="1280331" y="384287"/>
                  </a:lnTo>
                  <a:lnTo>
                    <a:pt x="1276975" y="400908"/>
                  </a:lnTo>
                  <a:lnTo>
                    <a:pt x="1267824" y="414480"/>
                  </a:lnTo>
                  <a:lnTo>
                    <a:pt x="1254252" y="423631"/>
                  </a:lnTo>
                  <a:lnTo>
                    <a:pt x="1237631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43537" y="2512877"/>
              <a:ext cx="1280795" cy="427355"/>
            </a:xfrm>
            <a:custGeom>
              <a:avLst/>
              <a:gdLst/>
              <a:ahLst/>
              <a:cxnLst/>
              <a:rect l="l" t="t" r="r" b="b"/>
              <a:pathLst>
                <a:path w="1280795" h="427355">
                  <a:moveTo>
                    <a:pt x="1237630" y="0"/>
                  </a:moveTo>
                  <a:lnTo>
                    <a:pt x="42698" y="0"/>
                  </a:lnTo>
                  <a:lnTo>
                    <a:pt x="26078" y="3355"/>
                  </a:lnTo>
                  <a:lnTo>
                    <a:pt x="12505" y="12506"/>
                  </a:lnTo>
                  <a:lnTo>
                    <a:pt x="3355" y="26079"/>
                  </a:lnTo>
                  <a:lnTo>
                    <a:pt x="0" y="42699"/>
                  </a:lnTo>
                  <a:lnTo>
                    <a:pt x="0" y="384288"/>
                  </a:lnTo>
                  <a:lnTo>
                    <a:pt x="3355" y="400908"/>
                  </a:lnTo>
                  <a:lnTo>
                    <a:pt x="12505" y="414481"/>
                  </a:lnTo>
                  <a:lnTo>
                    <a:pt x="26078" y="423632"/>
                  </a:lnTo>
                  <a:lnTo>
                    <a:pt x="42698" y="426987"/>
                  </a:lnTo>
                  <a:lnTo>
                    <a:pt x="1237630" y="426987"/>
                  </a:lnTo>
                  <a:lnTo>
                    <a:pt x="1254251" y="423632"/>
                  </a:lnTo>
                  <a:lnTo>
                    <a:pt x="1267823" y="414481"/>
                  </a:lnTo>
                  <a:lnTo>
                    <a:pt x="1276974" y="400908"/>
                  </a:lnTo>
                  <a:lnTo>
                    <a:pt x="1280330" y="384288"/>
                  </a:lnTo>
                  <a:lnTo>
                    <a:pt x="1280330" y="42699"/>
                  </a:lnTo>
                  <a:lnTo>
                    <a:pt x="1276974" y="26079"/>
                  </a:lnTo>
                  <a:lnTo>
                    <a:pt x="1267823" y="12506"/>
                  </a:lnTo>
                  <a:lnTo>
                    <a:pt x="1254251" y="3355"/>
                  </a:lnTo>
                  <a:lnTo>
                    <a:pt x="123763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43537" y="2512878"/>
              <a:ext cx="1280795" cy="427355"/>
            </a:xfrm>
            <a:custGeom>
              <a:avLst/>
              <a:gdLst/>
              <a:ahLst/>
              <a:cxnLst/>
              <a:rect l="l" t="t" r="r" b="b"/>
              <a:pathLst>
                <a:path w="1280795" h="427355">
                  <a:moveTo>
                    <a:pt x="0" y="42698"/>
                  </a:moveTo>
                  <a:lnTo>
                    <a:pt x="3355" y="26078"/>
                  </a:lnTo>
                  <a:lnTo>
                    <a:pt x="12506" y="12506"/>
                  </a:lnTo>
                  <a:lnTo>
                    <a:pt x="26078" y="3355"/>
                  </a:lnTo>
                  <a:lnTo>
                    <a:pt x="42698" y="0"/>
                  </a:lnTo>
                  <a:lnTo>
                    <a:pt x="1237631" y="0"/>
                  </a:lnTo>
                  <a:lnTo>
                    <a:pt x="1254252" y="3355"/>
                  </a:lnTo>
                  <a:lnTo>
                    <a:pt x="1267824" y="12506"/>
                  </a:lnTo>
                  <a:lnTo>
                    <a:pt x="1276975" y="26078"/>
                  </a:lnTo>
                  <a:lnTo>
                    <a:pt x="1280331" y="42698"/>
                  </a:lnTo>
                  <a:lnTo>
                    <a:pt x="1280331" y="384287"/>
                  </a:lnTo>
                  <a:lnTo>
                    <a:pt x="1276975" y="400908"/>
                  </a:lnTo>
                  <a:lnTo>
                    <a:pt x="1267824" y="414480"/>
                  </a:lnTo>
                  <a:lnTo>
                    <a:pt x="1254252" y="423631"/>
                  </a:lnTo>
                  <a:lnTo>
                    <a:pt x="1237631" y="426987"/>
                  </a:lnTo>
                  <a:lnTo>
                    <a:pt x="42698" y="426987"/>
                  </a:lnTo>
                  <a:lnTo>
                    <a:pt x="26078" y="423631"/>
                  </a:lnTo>
                  <a:lnTo>
                    <a:pt x="12506" y="414480"/>
                  </a:lnTo>
                  <a:lnTo>
                    <a:pt x="3355" y="400908"/>
                  </a:lnTo>
                  <a:lnTo>
                    <a:pt x="0" y="384287"/>
                  </a:lnTo>
                  <a:lnTo>
                    <a:pt x="0" y="42698"/>
                  </a:lnTo>
                  <a:close/>
                </a:path>
              </a:pathLst>
            </a:custGeom>
            <a:ln w="1269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800061" y="2502089"/>
            <a:ext cx="117411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337185">
              <a:lnSpc>
                <a:spcPts val="1500"/>
              </a:lnSpc>
              <a:spcBef>
                <a:spcPts val="300"/>
              </a:spcBef>
            </a:pPr>
            <a:r>
              <a:rPr sz="1400" spc="-5" dirty="0">
                <a:latin typeface="Comic Sans MS"/>
                <a:cs typeface="Comic Sans MS"/>
              </a:rPr>
              <a:t>Auto- </a:t>
            </a:r>
            <a:r>
              <a:rPr sz="1400" dirty="0">
                <a:latin typeface="Comic Sans MS"/>
                <a:cs typeface="Comic Sans MS"/>
              </a:rPr>
              <a:t> di</a:t>
            </a:r>
            <a:r>
              <a:rPr sz="1400" spc="-5" dirty="0">
                <a:latin typeface="Comic Sans MS"/>
                <a:cs typeface="Comic Sans MS"/>
              </a:rPr>
              <a:t>agnos</a:t>
            </a:r>
            <a:r>
              <a:rPr sz="1400" dirty="0">
                <a:latin typeface="Comic Sans MS"/>
                <a:cs typeface="Comic Sans MS"/>
              </a:rPr>
              <a:t>ti</a:t>
            </a:r>
            <a:r>
              <a:rPr sz="1400" spc="-5" dirty="0">
                <a:latin typeface="Comic Sans MS"/>
                <a:cs typeface="Comic Sans MS"/>
              </a:rPr>
              <a:t>can</a:t>
            </a:r>
            <a:r>
              <a:rPr sz="1400" spc="5" dirty="0">
                <a:latin typeface="Comic Sans MS"/>
                <a:cs typeface="Comic Sans MS"/>
              </a:rPr>
              <a:t>t</a:t>
            </a:r>
            <a:r>
              <a:rPr sz="1200" dirty="0">
                <a:latin typeface="Comic Sans MS"/>
                <a:cs typeface="Comic Sans MS"/>
              </a:rPr>
              <a:t>i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605501" y="285375"/>
            <a:ext cx="3216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Smart</a:t>
            </a:r>
            <a:r>
              <a:rPr sz="3200" b="1" spc="-55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materials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78" name="object 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2988" y="4148050"/>
            <a:ext cx="4418214" cy="415636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4080680" y="4162567"/>
            <a:ext cx="4540885" cy="2308860"/>
          </a:xfrm>
          <a:prstGeom prst="rect">
            <a:avLst/>
          </a:prstGeom>
          <a:ln w="12699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10"/>
              </a:spcBef>
            </a:pPr>
            <a:r>
              <a:rPr sz="1850" b="1" i="1" spc="-35" dirty="0">
                <a:solidFill>
                  <a:srgbClr val="FFFFFF"/>
                </a:solidFill>
                <a:latin typeface="Comic Sans MS"/>
                <a:cs typeface="Comic Sans MS"/>
              </a:rPr>
              <a:t>ADDITIVE</a:t>
            </a:r>
            <a:r>
              <a:rPr sz="1850" b="1" i="1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50" b="1" i="1" spc="-35" dirty="0">
                <a:solidFill>
                  <a:srgbClr val="FFFFFF"/>
                </a:solidFill>
                <a:latin typeface="Comic Sans MS"/>
                <a:cs typeface="Comic Sans MS"/>
              </a:rPr>
              <a:t>LAYER</a:t>
            </a:r>
            <a:r>
              <a:rPr sz="1850" b="1" i="1" spc="-40" dirty="0">
                <a:solidFill>
                  <a:srgbClr val="FFFFFF"/>
                </a:solidFill>
                <a:latin typeface="Comic Sans MS"/>
                <a:cs typeface="Comic Sans MS"/>
              </a:rPr>
              <a:t> MANUFACTURING</a:t>
            </a:r>
            <a:endParaRPr sz="1850">
              <a:latin typeface="Comic Sans MS"/>
              <a:cs typeface="Comic Sans M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26762" y="4451726"/>
            <a:ext cx="7184390" cy="1828164"/>
            <a:chOff x="526762" y="4451726"/>
            <a:chExt cx="7184390" cy="1828164"/>
          </a:xfrm>
        </p:grpSpPr>
        <p:pic>
          <p:nvPicPr>
            <p:cNvPr id="81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394" y="4670094"/>
              <a:ext cx="2838448" cy="160972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762" y="4451726"/>
              <a:ext cx="3240019" cy="15824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14399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403" y="1179850"/>
              <a:ext cx="3110865" cy="2145665"/>
            </a:xfrm>
            <a:custGeom>
              <a:avLst/>
              <a:gdLst/>
              <a:ahLst/>
              <a:cxnLst/>
              <a:rect l="l" t="t" r="r" b="b"/>
              <a:pathLst>
                <a:path w="3110865" h="2145665">
                  <a:moveTo>
                    <a:pt x="3110809" y="0"/>
                  </a:moveTo>
                  <a:lnTo>
                    <a:pt x="0" y="0"/>
                  </a:lnTo>
                  <a:lnTo>
                    <a:pt x="0" y="2145231"/>
                  </a:lnTo>
                  <a:lnTo>
                    <a:pt x="3110809" y="2145231"/>
                  </a:lnTo>
                  <a:lnTo>
                    <a:pt x="3110809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93405" y="2120823"/>
            <a:ext cx="939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800" b="1" spc="-90" dirty="0">
                <a:latin typeface="Tahoma"/>
                <a:cs typeface="Tahoma"/>
              </a:rPr>
              <a:t>e</a:t>
            </a:r>
            <a:r>
              <a:rPr sz="1800" b="1" spc="-80" dirty="0">
                <a:latin typeface="Tahoma"/>
                <a:cs typeface="Tahoma"/>
              </a:rPr>
              <a:t>c</a:t>
            </a:r>
            <a:r>
              <a:rPr sz="1800" b="1" spc="-95" dirty="0">
                <a:latin typeface="Tahoma"/>
                <a:cs typeface="Tahoma"/>
              </a:rPr>
              <a:t>e</a:t>
            </a:r>
            <a:r>
              <a:rPr sz="1800" b="1" spc="-155" dirty="0">
                <a:latin typeface="Tahoma"/>
                <a:cs typeface="Tahoma"/>
              </a:rPr>
              <a:t>v</a:t>
            </a:r>
            <a:r>
              <a:rPr sz="1800" b="1" spc="-85" dirty="0">
                <a:latin typeface="Tahoma"/>
                <a:cs typeface="Tahoma"/>
              </a:rPr>
              <a:t>e</a:t>
            </a:r>
            <a:r>
              <a:rPr sz="1800" b="1" spc="35" dirty="0">
                <a:latin typeface="Tahoma"/>
                <a:cs typeface="Tahoma"/>
              </a:rPr>
              <a:t>r</a:t>
            </a:r>
            <a:r>
              <a:rPr sz="1800" b="1" spc="-75" dirty="0">
                <a:latin typeface="Tahoma"/>
                <a:cs typeface="Tahoma"/>
              </a:rPr>
              <a:t>sa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9994" y="2069560"/>
            <a:ext cx="2014371" cy="126698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84982"/>
              </p:ext>
            </p:extLst>
          </p:nvPr>
        </p:nvGraphicFramePr>
        <p:xfrm>
          <a:off x="-4762" y="1208130"/>
          <a:ext cx="9073512" cy="2123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4"/>
                <a:gridCol w="3110865"/>
                <a:gridCol w="65404"/>
                <a:gridCol w="1771014"/>
                <a:gridCol w="4018915"/>
              </a:tblGrid>
              <a:tr h="159824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23495" marR="100965" indent="43815" algn="ctr">
                        <a:lnSpc>
                          <a:spcPct val="99500"/>
                        </a:lnSpc>
                        <a:spcBef>
                          <a:spcPts val="370"/>
                        </a:spcBef>
                      </a:pPr>
                      <a:r>
                        <a:rPr sz="160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ateriali</a:t>
                      </a:r>
                      <a:r>
                        <a:rPr sz="16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b="1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gra</a:t>
                      </a:r>
                      <a:r>
                        <a:rPr sz="1600" b="1" spc="-5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b="1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" dirty="0">
                          <a:latin typeface="Tahoma"/>
                          <a:cs typeface="Tahoma"/>
                        </a:rPr>
                        <a:t>di 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mod</a:t>
                      </a:r>
                      <a:r>
                        <a:rPr sz="1600" b="1" spc="-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ficarsi</a:t>
                      </a:r>
                      <a:r>
                        <a:rPr sz="16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b="1" spc="-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cca</a:t>
                      </a:r>
                      <a:r>
                        <a:rPr sz="1600" b="1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icam</a:t>
                      </a:r>
                      <a:r>
                        <a:rPr sz="1600" b="1" spc="-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600" b="1" dirty="0">
                          <a:latin typeface="Tahoma"/>
                          <a:cs typeface="Tahoma"/>
                        </a:rPr>
                        <a:t>te  sotto</a:t>
                      </a:r>
                      <a:r>
                        <a:rPr sz="16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 err="1">
                          <a:latin typeface="Tahoma"/>
                          <a:cs typeface="Tahoma"/>
                        </a:rPr>
                        <a:t>stimolo</a:t>
                      </a:r>
                      <a:r>
                        <a:rPr sz="16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 err="1" smtClean="0">
                          <a:latin typeface="Tahoma"/>
                          <a:cs typeface="Tahoma"/>
                        </a:rPr>
                        <a:t>elettrico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6CACDD"/>
                      </a:solidFill>
                      <a:prstDash val="solid"/>
                    </a:lnR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6CA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CACD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8900">
                        <a:lnSpc>
                          <a:spcPct val="99500"/>
                        </a:lnSpc>
                        <a:spcBef>
                          <a:spcPts val="420"/>
                        </a:spcBef>
                        <a:tabLst>
                          <a:tab pos="1420495" algn="l"/>
                        </a:tabLst>
                      </a:pP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Materiali 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ceramici 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a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legame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ionico,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che	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alloggiano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cationi 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ed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anioni 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in 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unità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ripetitive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(celle) 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del 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cristallo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non 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simmetriche; 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l’applicazione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di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uno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sforzo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genera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un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0805">
                        <a:lnSpc>
                          <a:spcPts val="1315"/>
                        </a:lnSpc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movimento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di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ioni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che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genera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un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340" marB="0">
                    <a:solidFill>
                      <a:srgbClr val="6CACDD"/>
                    </a:solidFill>
                  </a:tcPr>
                </a:tc>
              </a:tr>
              <a:tr h="439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6CACDD"/>
                      </a:solidFill>
                      <a:prstDash val="solid"/>
                    </a:lnR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CACDD"/>
                      </a:solidFill>
                      <a:prstDash val="solid"/>
                    </a:lnL>
                    <a:lnR w="9525">
                      <a:solidFill>
                        <a:srgbClr val="6CACD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di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polo</a:t>
                      </a:r>
                      <a:r>
                        <a:rPr sz="18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elettrico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(polar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zz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z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one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)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CACDD"/>
                      </a:solidFill>
                      <a:prstDash val="solid"/>
                    </a:lnL>
                    <a:lnR w="9525">
                      <a:solidFill>
                        <a:srgbClr val="6CACDD"/>
                      </a:solidFill>
                      <a:prstDash val="solid"/>
                    </a:lnR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</a:tr>
              <a:tr h="862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6CACDD"/>
                      </a:solidFill>
                      <a:prstDash val="solid"/>
                    </a:lnR>
                    <a:lnT w="9525">
                      <a:solidFill>
                        <a:srgbClr val="6CACDD"/>
                      </a:solidFill>
                      <a:prstDash val="solid"/>
                    </a:lnT>
                    <a:lnB w="9525">
                      <a:solidFill>
                        <a:srgbClr val="6CAC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CACDD"/>
                      </a:solidFill>
                      <a:prstDash val="solid"/>
                    </a:lnL>
                    <a:lnR w="9525">
                      <a:solidFill>
                        <a:srgbClr val="6CACD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6CACD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7561" y="1447464"/>
            <a:ext cx="1656529" cy="119682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21049" y="3401497"/>
            <a:ext cx="8952230" cy="3293745"/>
          </a:xfrm>
          <a:custGeom>
            <a:avLst/>
            <a:gdLst/>
            <a:ahLst/>
            <a:cxnLst/>
            <a:rect l="l" t="t" r="r" b="b"/>
            <a:pathLst>
              <a:path w="8952230" h="3293745">
                <a:moveTo>
                  <a:pt x="0" y="0"/>
                </a:moveTo>
                <a:lnTo>
                  <a:pt x="8951697" y="0"/>
                </a:lnTo>
                <a:lnTo>
                  <a:pt x="8951697" y="3293208"/>
                </a:lnTo>
                <a:lnTo>
                  <a:pt x="0" y="329320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CA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789" y="3434516"/>
            <a:ext cx="8795385" cy="31902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81965">
              <a:lnSpc>
                <a:spcPts val="1900"/>
              </a:lnSpc>
              <a:spcBef>
                <a:spcPts val="180"/>
              </a:spcBef>
            </a:pPr>
            <a:r>
              <a:rPr sz="1600" spc="-25" dirty="0">
                <a:latin typeface="Franklin Gothic Medium"/>
                <a:cs typeface="Franklin Gothic Medium"/>
              </a:rPr>
              <a:t>Il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grado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e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il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tipo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di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polarizzazione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(negativa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positiva)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dipende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dall’entità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dello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stress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e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dal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tipo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di </a:t>
            </a:r>
            <a:r>
              <a:rPr sz="1600" spc="-38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sforzo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meccanico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(trazione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o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compressione).</a:t>
            </a:r>
            <a:endParaRPr sz="1600">
              <a:latin typeface="Franklin Gothic Medium"/>
              <a:cs typeface="Franklin Gothic Medium"/>
            </a:endParaRPr>
          </a:p>
          <a:p>
            <a:pPr marL="12700" marR="3463290">
              <a:lnSpc>
                <a:spcPts val="1900"/>
              </a:lnSpc>
            </a:pPr>
            <a:r>
              <a:rPr sz="1600" spc="-30" dirty="0">
                <a:latin typeface="Franklin Gothic Medium"/>
                <a:cs typeface="Franklin Gothic Medium"/>
              </a:rPr>
              <a:t>I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dipoli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35" dirty="0">
                <a:latin typeface="Franklin Gothic Medium"/>
                <a:cs typeface="Franklin Gothic Medium"/>
              </a:rPr>
              <a:t>formano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domini,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ovvero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regioni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dove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dipoli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vicini</a:t>
            </a:r>
            <a:r>
              <a:rPr sz="1600" spc="1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hanno </a:t>
            </a:r>
            <a:r>
              <a:rPr sz="1600" spc="-38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Un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medesimo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allineamento.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Franklin Gothic Medium"/>
              <a:cs typeface="Franklin Gothic Medium"/>
            </a:endParaRPr>
          </a:p>
          <a:p>
            <a:pPr marL="12700" marR="3863340">
              <a:lnSpc>
                <a:spcPts val="1900"/>
              </a:lnSpc>
            </a:pPr>
            <a:r>
              <a:rPr sz="1600" spc="-30" dirty="0">
                <a:latin typeface="Franklin Gothic Medium"/>
                <a:cs typeface="Franklin Gothic Medium"/>
              </a:rPr>
              <a:t>I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domini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5" dirty="0">
                <a:latin typeface="Franklin Gothic Medium"/>
                <a:cs typeface="Franklin Gothic Medium"/>
              </a:rPr>
              <a:t>sono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orientati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causalmente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il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materiale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nel</a:t>
            </a:r>
            <a:r>
              <a:rPr sz="1600" dirty="0">
                <a:latin typeface="Franklin Gothic Medium"/>
                <a:cs typeface="Franklin Gothic Medium"/>
              </a:rPr>
              <a:t> suo </a:t>
            </a:r>
            <a:r>
              <a:rPr sz="1600" spc="-38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complesso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non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risulta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polarizzato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quindi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non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offre 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effetto</a:t>
            </a:r>
            <a:r>
              <a:rPr sz="1600" spc="-1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piezoelettrico.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Franklin Gothic Medium"/>
              <a:cs typeface="Franklin Gothic Medium"/>
            </a:endParaRPr>
          </a:p>
          <a:p>
            <a:pPr marL="12700" marR="2685415">
              <a:lnSpc>
                <a:spcPts val="1900"/>
              </a:lnSpc>
            </a:pPr>
            <a:r>
              <a:rPr sz="1600" spc="-25" dirty="0">
                <a:latin typeface="Franklin Gothic Medium"/>
                <a:cs typeface="Franklin Gothic Medium"/>
              </a:rPr>
              <a:t>L’applicazione</a:t>
            </a:r>
            <a:r>
              <a:rPr sz="1600" spc="-1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di</a:t>
            </a:r>
            <a:r>
              <a:rPr sz="1600" dirty="0">
                <a:latin typeface="Franklin Gothic Medium"/>
                <a:cs typeface="Franklin Gothic Medium"/>
              </a:rPr>
              <a:t> un </a:t>
            </a:r>
            <a:r>
              <a:rPr sz="1600" spc="-20" dirty="0">
                <a:latin typeface="Franklin Gothic Medium"/>
                <a:cs typeface="Franklin Gothic Medium"/>
              </a:rPr>
              <a:t>forte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campo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elettrico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in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DC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orienta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i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domini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(poling) </a:t>
            </a:r>
            <a:r>
              <a:rPr sz="1600" spc="-385" dirty="0">
                <a:latin typeface="Franklin Gothic Medium"/>
                <a:cs typeface="Franklin Gothic Medium"/>
              </a:rPr>
              <a:t> </a:t>
            </a:r>
            <a:r>
              <a:rPr sz="1600" spc="-5" dirty="0">
                <a:latin typeface="Franklin Gothic Medium"/>
                <a:cs typeface="Franklin Gothic Medium"/>
              </a:rPr>
              <a:t>che </a:t>
            </a:r>
            <a:r>
              <a:rPr sz="1600" spc="-25" dirty="0">
                <a:latin typeface="Franklin Gothic Medium"/>
                <a:cs typeface="Franklin Gothic Medium"/>
              </a:rPr>
              <a:t>rimangono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in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questa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configurazione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anche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dopo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la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rimozione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del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600" spc="-25" dirty="0">
                <a:latin typeface="Franklin Gothic Medium"/>
                <a:cs typeface="Franklin Gothic Medium"/>
              </a:rPr>
              <a:t>campo: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il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materiale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è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diventato</a:t>
            </a:r>
            <a:r>
              <a:rPr sz="1600" dirty="0">
                <a:latin typeface="Franklin Gothic Medium"/>
                <a:cs typeface="Franklin Gothic Medium"/>
              </a:rPr>
              <a:t> un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piezoelettrico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e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tale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rimane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finché</a:t>
            </a:r>
            <a:r>
              <a:rPr sz="1600" dirty="0">
                <a:latin typeface="Franklin Gothic Medium"/>
                <a:cs typeface="Franklin Gothic Medium"/>
              </a:rPr>
              <a:t> un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campo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elettrico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opposto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viene </a:t>
            </a:r>
            <a:r>
              <a:rPr sz="1600" spc="-38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applicato,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ovvero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il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materiale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viene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riscaldato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5" dirty="0">
                <a:latin typeface="Franklin Gothic Medium"/>
                <a:cs typeface="Franklin Gothic Medium"/>
              </a:rPr>
              <a:t>al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di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sopra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della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30" dirty="0">
                <a:latin typeface="Franklin Gothic Medium"/>
                <a:cs typeface="Franklin Gothic Medium"/>
              </a:rPr>
              <a:t>Temperatura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5" dirty="0">
                <a:latin typeface="Franklin Gothic Medium"/>
                <a:cs typeface="Franklin Gothic Medium"/>
              </a:rPr>
              <a:t>di</a:t>
            </a:r>
            <a:r>
              <a:rPr sz="1600" spc="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Curie</a:t>
            </a:r>
            <a:r>
              <a:rPr sz="160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(Tc).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5961" y="3961003"/>
            <a:ext cx="2975225" cy="13836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9183" y="33020"/>
            <a:ext cx="2596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Piezoelettrici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14399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0041" y="1824243"/>
              <a:ext cx="7131684" cy="2929890"/>
            </a:xfrm>
            <a:custGeom>
              <a:avLst/>
              <a:gdLst/>
              <a:ahLst/>
              <a:cxnLst/>
              <a:rect l="l" t="t" r="r" b="b"/>
              <a:pathLst>
                <a:path w="7131684" h="2929890">
                  <a:moveTo>
                    <a:pt x="7131205" y="0"/>
                  </a:moveTo>
                  <a:lnTo>
                    <a:pt x="0" y="0"/>
                  </a:lnTo>
                  <a:lnTo>
                    <a:pt x="0" y="2929562"/>
                  </a:lnTo>
                  <a:lnTo>
                    <a:pt x="7131205" y="2929562"/>
                  </a:lnTo>
                  <a:lnTo>
                    <a:pt x="7131205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081" y="1534159"/>
              <a:ext cx="8505209" cy="45313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1358" y="80262"/>
            <a:ext cx="2596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Piezoelettrici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49080" cy="6858000"/>
            <a:chOff x="-4762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39" y="0"/>
              <a:ext cx="9075759" cy="68519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105" y="1291972"/>
              <a:ext cx="8973820" cy="687070"/>
            </a:xfrm>
            <a:custGeom>
              <a:avLst/>
              <a:gdLst/>
              <a:ahLst/>
              <a:cxnLst/>
              <a:rect l="l" t="t" r="r" b="b"/>
              <a:pathLst>
                <a:path w="8973820" h="687069">
                  <a:moveTo>
                    <a:pt x="8973651" y="0"/>
                  </a:moveTo>
                  <a:lnTo>
                    <a:pt x="0" y="0"/>
                  </a:lnTo>
                  <a:lnTo>
                    <a:pt x="0" y="686954"/>
                  </a:lnTo>
                  <a:lnTo>
                    <a:pt x="8973651" y="686954"/>
                  </a:lnTo>
                  <a:lnTo>
                    <a:pt x="8973651" y="0"/>
                  </a:lnTo>
                  <a:close/>
                </a:path>
              </a:pathLst>
            </a:custGeom>
            <a:solidFill>
              <a:srgbClr val="6CA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19950"/>
              <a:ext cx="8870950" cy="831215"/>
            </a:xfrm>
            <a:custGeom>
              <a:avLst/>
              <a:gdLst/>
              <a:ahLst/>
              <a:cxnLst/>
              <a:rect l="l" t="t" r="r" b="b"/>
              <a:pathLst>
                <a:path w="8870950" h="831214">
                  <a:moveTo>
                    <a:pt x="0" y="0"/>
                  </a:moveTo>
                  <a:lnTo>
                    <a:pt x="8870522" y="0"/>
                  </a:lnTo>
                  <a:lnTo>
                    <a:pt x="8870522" y="830996"/>
                  </a:lnTo>
                  <a:lnTo>
                    <a:pt x="0" y="8309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700" y="1252970"/>
            <a:ext cx="870902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5735" marR="5080" indent="-153670">
              <a:lnSpc>
                <a:spcPts val="2800"/>
              </a:lnSpc>
              <a:spcBef>
                <a:spcPts val="260"/>
              </a:spcBef>
            </a:pPr>
            <a:r>
              <a:rPr sz="2400" spc="-35" dirty="0">
                <a:latin typeface="Franklin Gothic Medium"/>
                <a:cs typeface="Franklin Gothic Medium"/>
              </a:rPr>
              <a:t>Trasduttori</a:t>
            </a:r>
            <a:r>
              <a:rPr sz="2400" dirty="0">
                <a:latin typeface="Franklin Gothic Medium"/>
                <a:cs typeface="Franklin Gothic Medium"/>
              </a:rPr>
              <a:t> </a:t>
            </a:r>
            <a:r>
              <a:rPr sz="2400" spc="-20" dirty="0">
                <a:latin typeface="Franklin Gothic Medium"/>
                <a:cs typeface="Franklin Gothic Medium"/>
              </a:rPr>
              <a:t>piezoelettrici:</a:t>
            </a:r>
            <a:r>
              <a:rPr sz="2400" dirty="0">
                <a:latin typeface="Franklin Gothic Medium"/>
                <a:cs typeface="Franklin Gothic Medium"/>
              </a:rPr>
              <a:t> </a:t>
            </a:r>
            <a:r>
              <a:rPr sz="2400" spc="-165" dirty="0">
                <a:latin typeface="Franklin Gothic Medium"/>
                <a:cs typeface="Franklin Gothic Medium"/>
              </a:rPr>
              <a:t>A</a:t>
            </a:r>
            <a:r>
              <a:rPr sz="2400" spc="-5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è</a:t>
            </a:r>
            <a:r>
              <a:rPr sz="2400" dirty="0">
                <a:latin typeface="Franklin Gothic Medium"/>
                <a:cs typeface="Franklin Gothic Medium"/>
              </a:rPr>
              <a:t> un </a:t>
            </a:r>
            <a:r>
              <a:rPr sz="2400" spc="-15" dirty="0">
                <a:latin typeface="Franklin Gothic Medium"/>
                <a:cs typeface="Franklin Gothic Medium"/>
              </a:rPr>
              <a:t>device</a:t>
            </a:r>
            <a:r>
              <a:rPr sz="2400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che</a:t>
            </a:r>
            <a:r>
              <a:rPr sz="2400" dirty="0">
                <a:latin typeface="Franklin Gothic Medium"/>
                <a:cs typeface="Franklin Gothic Medium"/>
              </a:rPr>
              <a:t> </a:t>
            </a:r>
            <a:r>
              <a:rPr sz="2400" spc="-20" dirty="0">
                <a:latin typeface="Franklin Gothic Medium"/>
                <a:cs typeface="Franklin Gothic Medium"/>
              </a:rPr>
              <a:t>converte</a:t>
            </a:r>
            <a:r>
              <a:rPr sz="2400" spc="-5" dirty="0">
                <a:latin typeface="Franklin Gothic Medium"/>
                <a:cs typeface="Franklin Gothic Medium"/>
              </a:rPr>
              <a:t> </a:t>
            </a:r>
            <a:r>
              <a:rPr sz="2400" spc="-20" dirty="0">
                <a:latin typeface="Franklin Gothic Medium"/>
                <a:cs typeface="Franklin Gothic Medium"/>
              </a:rPr>
              <a:t>piccolo</a:t>
            </a:r>
            <a:r>
              <a:rPr sz="2400" spc="5" dirty="0">
                <a:latin typeface="Franklin Gothic Medium"/>
                <a:cs typeface="Franklin Gothic Medium"/>
              </a:rPr>
              <a:t> </a:t>
            </a:r>
            <a:r>
              <a:rPr sz="2400" spc="-20" dirty="0">
                <a:latin typeface="Franklin Gothic Medium"/>
                <a:cs typeface="Franklin Gothic Medium"/>
              </a:rPr>
              <a:t>energie </a:t>
            </a:r>
            <a:r>
              <a:rPr sz="2400" spc="-585" dirty="0">
                <a:latin typeface="Franklin Gothic Medium"/>
                <a:cs typeface="Franklin Gothic Medium"/>
              </a:rPr>
              <a:t> </a:t>
            </a:r>
            <a:r>
              <a:rPr sz="2400" spc="-5" dirty="0">
                <a:latin typeface="Franklin Gothic Medium"/>
                <a:cs typeface="Franklin Gothic Medium"/>
              </a:rPr>
              <a:t>(luce,</a:t>
            </a:r>
            <a:r>
              <a:rPr sz="2400" dirty="0">
                <a:latin typeface="Franklin Gothic Medium"/>
                <a:cs typeface="Franklin Gothic Medium"/>
              </a:rPr>
              <a:t> suono, </a:t>
            </a:r>
            <a:r>
              <a:rPr sz="2400" spc="-10" dirty="0">
                <a:latin typeface="Franklin Gothic Medium"/>
                <a:cs typeface="Franklin Gothic Medium"/>
              </a:rPr>
              <a:t>pressione</a:t>
            </a:r>
            <a:r>
              <a:rPr sz="2400" spc="-5" dirty="0">
                <a:latin typeface="Franklin Gothic Medium"/>
                <a:cs typeface="Franklin Gothic Medium"/>
              </a:rPr>
              <a:t> </a:t>
            </a:r>
            <a:r>
              <a:rPr sz="2400" spc="-25" dirty="0">
                <a:latin typeface="Franklin Gothic Medium"/>
                <a:cs typeface="Franklin Gothic Medium"/>
              </a:rPr>
              <a:t>meccanica)</a:t>
            </a:r>
            <a:r>
              <a:rPr sz="2400" dirty="0">
                <a:latin typeface="Franklin Gothic Medium"/>
                <a:cs typeface="Franklin Gothic Medium"/>
              </a:rPr>
              <a:t> </a:t>
            </a:r>
            <a:r>
              <a:rPr sz="2400" spc="-20" dirty="0">
                <a:latin typeface="Franklin Gothic Medium"/>
                <a:cs typeface="Franklin Gothic Medium"/>
              </a:rPr>
              <a:t>in</a:t>
            </a:r>
            <a:r>
              <a:rPr sz="2400" spc="-5" dirty="0">
                <a:latin typeface="Franklin Gothic Medium"/>
                <a:cs typeface="Franklin Gothic Medium"/>
              </a:rPr>
              <a:t> </a:t>
            </a:r>
            <a:r>
              <a:rPr sz="2400" spc="-25" dirty="0">
                <a:latin typeface="Franklin Gothic Medium"/>
                <a:cs typeface="Franklin Gothic Medium"/>
              </a:rPr>
              <a:t>segnali</a:t>
            </a:r>
            <a:r>
              <a:rPr sz="2400" dirty="0">
                <a:latin typeface="Franklin Gothic Medium"/>
                <a:cs typeface="Franklin Gothic Medium"/>
              </a:rPr>
              <a:t> </a:t>
            </a:r>
            <a:r>
              <a:rPr sz="2400" spc="-25" dirty="0">
                <a:latin typeface="Franklin Gothic Medium"/>
                <a:cs typeface="Franklin Gothic Medium"/>
              </a:rPr>
              <a:t>elettrici</a:t>
            </a:r>
            <a:r>
              <a:rPr sz="2400" spc="5" dirty="0">
                <a:latin typeface="Franklin Gothic Medium"/>
                <a:cs typeface="Franklin Gothic Medium"/>
              </a:rPr>
              <a:t> </a:t>
            </a:r>
            <a:r>
              <a:rPr sz="2400" spc="-10" dirty="0">
                <a:latin typeface="Franklin Gothic Medium"/>
                <a:cs typeface="Franklin Gothic Medium"/>
              </a:rPr>
              <a:t>e</a:t>
            </a:r>
            <a:r>
              <a:rPr sz="2400" dirty="0">
                <a:latin typeface="Franklin Gothic Medium"/>
                <a:cs typeface="Franklin Gothic Medium"/>
              </a:rPr>
              <a:t> </a:t>
            </a:r>
            <a:r>
              <a:rPr sz="2400" spc="-15" dirty="0">
                <a:latin typeface="Franklin Gothic Medium"/>
                <a:cs typeface="Franklin Gothic Medium"/>
              </a:rPr>
              <a:t>viceversa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51996" y="2046184"/>
            <a:ext cx="3896995" cy="3171190"/>
            <a:chOff x="5251996" y="2046184"/>
            <a:chExt cx="3896995" cy="31711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5541" y="2992777"/>
              <a:ext cx="1506565" cy="11797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56758" y="2050947"/>
              <a:ext cx="3887470" cy="3161665"/>
            </a:xfrm>
            <a:custGeom>
              <a:avLst/>
              <a:gdLst/>
              <a:ahLst/>
              <a:cxnLst/>
              <a:rect l="l" t="t" r="r" b="b"/>
              <a:pathLst>
                <a:path w="3887470" h="3161665">
                  <a:moveTo>
                    <a:pt x="0" y="0"/>
                  </a:moveTo>
                  <a:lnTo>
                    <a:pt x="3887240" y="0"/>
                  </a:lnTo>
                </a:path>
                <a:path w="3887470" h="3161665">
                  <a:moveTo>
                    <a:pt x="3887240" y="3161131"/>
                  </a:moveTo>
                  <a:lnTo>
                    <a:pt x="0" y="3161131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35498" y="2083966"/>
            <a:ext cx="3715385" cy="1112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800" spc="20" dirty="0">
                <a:latin typeface="Franklin Gothic Medium"/>
                <a:cs typeface="Franklin Gothic Medium"/>
              </a:rPr>
              <a:t>E</a:t>
            </a:r>
            <a:r>
              <a:rPr sz="1800" spc="-5" dirty="0">
                <a:latin typeface="Franklin Gothic Medium"/>
                <a:cs typeface="Franklin Gothic Medium"/>
              </a:rPr>
              <a:t>n</a:t>
            </a:r>
            <a:r>
              <a:rPr sz="1800" spc="-10" dirty="0">
                <a:latin typeface="Franklin Gothic Medium"/>
                <a:cs typeface="Franklin Gothic Medium"/>
              </a:rPr>
              <a:t>e</a:t>
            </a:r>
            <a:r>
              <a:rPr sz="1800" spc="-5" dirty="0">
                <a:latin typeface="Franklin Gothic Medium"/>
                <a:cs typeface="Franklin Gothic Medium"/>
              </a:rPr>
              <a:t>r</a:t>
            </a:r>
            <a:r>
              <a:rPr sz="1800" spc="-50" dirty="0">
                <a:latin typeface="Franklin Gothic Medium"/>
                <a:cs typeface="Franklin Gothic Medium"/>
              </a:rPr>
              <a:t>gy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ha</a:t>
            </a:r>
            <a:r>
              <a:rPr sz="1800" spc="40" dirty="0">
                <a:latin typeface="Franklin Gothic Medium"/>
                <a:cs typeface="Franklin Gothic Medium"/>
              </a:rPr>
              <a:t>r</a:t>
            </a:r>
            <a:r>
              <a:rPr sz="1800" spc="-20" dirty="0">
                <a:latin typeface="Franklin Gothic Medium"/>
                <a:cs typeface="Franklin Gothic Medium"/>
              </a:rPr>
              <a:t>v</a:t>
            </a:r>
            <a:r>
              <a:rPr sz="1800" spc="-10" dirty="0">
                <a:latin typeface="Franklin Gothic Medium"/>
                <a:cs typeface="Franklin Gothic Medium"/>
              </a:rPr>
              <a:t>e</a:t>
            </a:r>
            <a:r>
              <a:rPr sz="1800" spc="15" dirty="0">
                <a:latin typeface="Franklin Gothic Medium"/>
                <a:cs typeface="Franklin Gothic Medium"/>
              </a:rPr>
              <a:t>s</a:t>
            </a:r>
            <a:r>
              <a:rPr sz="1800" spc="-30" dirty="0">
                <a:latin typeface="Franklin Gothic Medium"/>
                <a:cs typeface="Franklin Gothic Medium"/>
              </a:rPr>
              <a:t>ti</a:t>
            </a:r>
            <a:r>
              <a:rPr sz="1800" spc="-25" dirty="0">
                <a:latin typeface="Franklin Gothic Medium"/>
                <a:cs typeface="Franklin Gothic Medium"/>
              </a:rPr>
              <a:t>ng</a:t>
            </a:r>
            <a:r>
              <a:rPr sz="1800" spc="15" dirty="0">
                <a:latin typeface="Franklin Gothic Medium"/>
                <a:cs typeface="Franklin Gothic Medium"/>
              </a:rPr>
              <a:t>: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latin typeface="Franklin Gothic Medium"/>
                <a:cs typeface="Franklin Gothic Medium"/>
              </a:rPr>
              <a:t>A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è</a:t>
            </a:r>
            <a:r>
              <a:rPr sz="1800" dirty="0">
                <a:latin typeface="Franklin Gothic Medium"/>
                <a:cs typeface="Franklin Gothic Medium"/>
              </a:rPr>
              <a:t> un d</a:t>
            </a:r>
            <a:r>
              <a:rPr sz="1800" spc="-45" dirty="0">
                <a:latin typeface="Franklin Gothic Medium"/>
                <a:cs typeface="Franklin Gothic Medium"/>
              </a:rPr>
              <a:t>e</a:t>
            </a:r>
            <a:r>
              <a:rPr sz="1800" spc="10" dirty="0">
                <a:latin typeface="Franklin Gothic Medium"/>
                <a:cs typeface="Franklin Gothic Medium"/>
              </a:rPr>
              <a:t>v</a:t>
            </a:r>
            <a:r>
              <a:rPr sz="1800" spc="-30" dirty="0">
                <a:latin typeface="Franklin Gothic Medium"/>
                <a:cs typeface="Franklin Gothic Medium"/>
              </a:rPr>
              <a:t>i</a:t>
            </a:r>
            <a:r>
              <a:rPr sz="1800" dirty="0">
                <a:latin typeface="Franklin Gothic Medium"/>
                <a:cs typeface="Franklin Gothic Medium"/>
              </a:rPr>
              <a:t>c</a:t>
            </a:r>
            <a:r>
              <a:rPr sz="1800" spc="-10" dirty="0">
                <a:latin typeface="Franklin Gothic Medium"/>
                <a:cs typeface="Franklin Gothic Medium"/>
              </a:rPr>
              <a:t>e</a:t>
            </a:r>
            <a:r>
              <a:rPr sz="1800" dirty="0">
                <a:latin typeface="Franklin Gothic Medium"/>
                <a:cs typeface="Franklin Gothic Medium"/>
              </a:rPr>
              <a:t> c</a:t>
            </a:r>
            <a:r>
              <a:rPr sz="1800" spc="-10" dirty="0">
                <a:latin typeface="Franklin Gothic Medium"/>
                <a:cs typeface="Franklin Gothic Medium"/>
              </a:rPr>
              <a:t>he  </a:t>
            </a:r>
            <a:r>
              <a:rPr sz="1800" spc="-15" dirty="0">
                <a:latin typeface="Franklin Gothic Medium"/>
                <a:cs typeface="Franklin Gothic Medium"/>
              </a:rPr>
              <a:t>converte piccole energie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(luce,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suono, </a:t>
            </a:r>
            <a:r>
              <a:rPr sz="1800" spc="-434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pressione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meccanica,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in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segnali </a:t>
            </a:r>
            <a:r>
              <a:rPr sz="1800" spc="-1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elettrici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e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viceversa)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81965" y="4871721"/>
            <a:ext cx="3028315" cy="1477645"/>
            <a:chOff x="1881965" y="4871721"/>
            <a:chExt cx="3028315" cy="14776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4598" y="4871721"/>
              <a:ext cx="1655617" cy="14775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1965" y="4871722"/>
              <a:ext cx="1260384" cy="147758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0534" y="5053256"/>
            <a:ext cx="1417955" cy="1115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05"/>
              </a:spcBef>
            </a:pPr>
            <a:r>
              <a:rPr sz="900" u="sng" spc="-15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Franklin Gothic Medium"/>
                <a:cs typeface="Franklin Gothic Medium"/>
              </a:rPr>
              <a:t>http:// </a:t>
            </a:r>
            <a:r>
              <a:rPr sz="900" spc="-10" dirty="0">
                <a:solidFill>
                  <a:srgbClr val="0563C1"/>
                </a:solidFill>
                <a:latin typeface="Franklin Gothic Medium"/>
                <a:cs typeface="Franklin Gothic Medium"/>
              </a:rPr>
              <a:t> </a:t>
            </a:r>
            <a:r>
              <a:rPr sz="900" u="sng" spc="-15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Franklin Gothic Medium"/>
                <a:cs typeface="Franklin Gothic Medium"/>
              </a:rPr>
              <a:t>classroom.materials.ac.uk/ </a:t>
            </a:r>
            <a:r>
              <a:rPr sz="900" spc="-10" dirty="0">
                <a:solidFill>
                  <a:srgbClr val="0563C1"/>
                </a:solidFill>
                <a:latin typeface="Franklin Gothic Medium"/>
                <a:cs typeface="Franklin Gothic Medium"/>
              </a:rPr>
              <a:t> </a:t>
            </a:r>
            <a:r>
              <a:rPr sz="900" u="sng" spc="-5" dirty="0">
                <a:solidFill>
                  <a:srgbClr val="0563C1"/>
                </a:solidFill>
                <a:uFill>
                  <a:solidFill>
                    <a:srgbClr val="0079CD"/>
                  </a:solidFill>
                </a:uFill>
                <a:latin typeface="Franklin Gothic Medium"/>
                <a:cs typeface="Franklin Gothic Medium"/>
              </a:rPr>
              <a:t>casePiez.php</a:t>
            </a:r>
            <a:r>
              <a:rPr sz="900" spc="-5" dirty="0">
                <a:solidFill>
                  <a:srgbClr val="0563C1"/>
                </a:solidFill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latin typeface="Franklin Gothic Medium"/>
                <a:cs typeface="Franklin Gothic Medium"/>
              </a:rPr>
              <a:t>Universitu </a:t>
            </a:r>
            <a:r>
              <a:rPr sz="900" i="1" spc="-10" dirty="0">
                <a:latin typeface="Franklin Gothic Medium"/>
                <a:cs typeface="Franklin Gothic Medium"/>
              </a:rPr>
              <a:t>of </a:t>
            </a:r>
            <a:r>
              <a:rPr sz="900" i="1" spc="-5" dirty="0"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latin typeface="Franklin Gothic Medium"/>
                <a:cs typeface="Franklin Gothic Medium"/>
              </a:rPr>
              <a:t>Liverpool</a:t>
            </a:r>
            <a:r>
              <a:rPr sz="900" i="1" spc="20" dirty="0">
                <a:latin typeface="Franklin Gothic Medium"/>
                <a:cs typeface="Franklin Gothic Medium"/>
              </a:rPr>
              <a:t> </a:t>
            </a:r>
            <a:r>
              <a:rPr sz="900" i="1" spc="5" dirty="0">
                <a:latin typeface="Franklin Gothic Medium"/>
                <a:cs typeface="Franklin Gothic Medium"/>
              </a:rPr>
              <a:t>- </a:t>
            </a:r>
            <a:r>
              <a:rPr sz="900" i="1" spc="10" dirty="0"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latin typeface="Franklin Gothic Medium"/>
                <a:cs typeface="Franklin Gothic Medium"/>
              </a:rPr>
              <a:t>article</a:t>
            </a:r>
            <a:r>
              <a:rPr sz="900" i="1" spc="20" dirty="0">
                <a:latin typeface="Franklin Gothic Medium"/>
                <a:cs typeface="Franklin Gothic Medium"/>
              </a:rPr>
              <a:t> </a:t>
            </a:r>
            <a:r>
              <a:rPr sz="900" i="1" dirty="0">
                <a:latin typeface="Franklin Gothic Medium"/>
                <a:cs typeface="Franklin Gothic Medium"/>
              </a:rPr>
              <a:t>based</a:t>
            </a:r>
            <a:r>
              <a:rPr sz="900" i="1" spc="15" dirty="0">
                <a:latin typeface="Franklin Gothic Medium"/>
                <a:cs typeface="Franklin Gothic Medium"/>
              </a:rPr>
              <a:t> </a:t>
            </a:r>
            <a:r>
              <a:rPr sz="900" i="1" dirty="0">
                <a:latin typeface="Franklin Gothic Medium"/>
                <a:cs typeface="Franklin Gothic Medium"/>
              </a:rPr>
              <a:t>on </a:t>
            </a:r>
            <a:r>
              <a:rPr sz="900" i="1" spc="5" dirty="0">
                <a:latin typeface="Franklin Gothic Medium"/>
                <a:cs typeface="Franklin Gothic Medium"/>
              </a:rPr>
              <a:t> </a:t>
            </a:r>
            <a:r>
              <a:rPr sz="900" i="1" spc="-5" dirty="0">
                <a:latin typeface="Franklin Gothic Medium"/>
                <a:cs typeface="Franklin Gothic Medium"/>
              </a:rPr>
              <a:t>a case</a:t>
            </a:r>
            <a:r>
              <a:rPr sz="900" i="1" dirty="0"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latin typeface="Franklin Gothic Medium"/>
                <a:cs typeface="Franklin Gothic Medium"/>
              </a:rPr>
              <a:t>study</a:t>
            </a:r>
            <a:r>
              <a:rPr sz="900" i="1" spc="-5" dirty="0"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latin typeface="Franklin Gothic Medium"/>
                <a:cs typeface="Franklin Gothic Medium"/>
              </a:rPr>
              <a:t>developed </a:t>
            </a:r>
            <a:r>
              <a:rPr sz="900" i="1" spc="-5" dirty="0">
                <a:latin typeface="Franklin Gothic Medium"/>
                <a:cs typeface="Franklin Gothic Medium"/>
              </a:rPr>
              <a:t> </a:t>
            </a:r>
            <a:r>
              <a:rPr sz="900" i="1" dirty="0">
                <a:latin typeface="Franklin Gothic Medium"/>
                <a:cs typeface="Franklin Gothic Medium"/>
              </a:rPr>
              <a:t>under </a:t>
            </a:r>
            <a:r>
              <a:rPr sz="900" i="1" spc="-5" dirty="0">
                <a:latin typeface="Franklin Gothic Medium"/>
                <a:cs typeface="Franklin Gothic Medium"/>
              </a:rPr>
              <a:t>the </a:t>
            </a:r>
            <a:r>
              <a:rPr sz="900" i="1" dirty="0">
                <a:latin typeface="Franklin Gothic Medium"/>
                <a:cs typeface="Franklin Gothic Medium"/>
              </a:rPr>
              <a:t>supervision </a:t>
            </a:r>
            <a:r>
              <a:rPr sz="900" i="1" spc="-10" dirty="0">
                <a:latin typeface="Franklin Gothic Medium"/>
                <a:cs typeface="Franklin Gothic Medium"/>
              </a:rPr>
              <a:t>of </a:t>
            </a:r>
            <a:r>
              <a:rPr sz="900" i="1" spc="-20" dirty="0">
                <a:latin typeface="Franklin Gothic Medium"/>
                <a:cs typeface="Franklin Gothic Medium"/>
              </a:rPr>
              <a:t>Dr. </a:t>
            </a:r>
            <a:r>
              <a:rPr sz="900" i="1" spc="-15" dirty="0"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latin typeface="Franklin Gothic Medium"/>
                <a:cs typeface="Franklin Gothic Medium"/>
              </a:rPr>
              <a:t>Irene Turner of</a:t>
            </a:r>
            <a:r>
              <a:rPr sz="900" i="1" spc="-5" dirty="0">
                <a:latin typeface="Franklin Gothic Medium"/>
                <a:cs typeface="Franklin Gothic Medium"/>
              </a:rPr>
              <a:t> the </a:t>
            </a:r>
            <a:r>
              <a:rPr sz="900" i="1" spc="-10" dirty="0">
                <a:latin typeface="Franklin Gothic Medium"/>
                <a:cs typeface="Franklin Gothic Medium"/>
              </a:rPr>
              <a:t>University </a:t>
            </a:r>
            <a:r>
              <a:rPr sz="900" i="1" spc="-210" dirty="0">
                <a:latin typeface="Franklin Gothic Medium"/>
                <a:cs typeface="Franklin Gothic Medium"/>
              </a:rPr>
              <a:t> </a:t>
            </a:r>
            <a:r>
              <a:rPr sz="900" i="1" spc="-10" dirty="0">
                <a:latin typeface="Franklin Gothic Medium"/>
                <a:cs typeface="Franklin Gothic Medium"/>
              </a:rPr>
              <a:t>of</a:t>
            </a:r>
            <a:r>
              <a:rPr sz="900" i="1" spc="-5" dirty="0">
                <a:latin typeface="Franklin Gothic Medium"/>
                <a:cs typeface="Franklin Gothic Medium"/>
              </a:rPr>
              <a:t> </a:t>
            </a:r>
            <a:r>
              <a:rPr sz="900" i="1" dirty="0">
                <a:latin typeface="Franklin Gothic Medium"/>
                <a:cs typeface="Franklin Gothic Medium"/>
              </a:rPr>
              <a:t>Bath.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105" y="1978926"/>
            <a:ext cx="5068570" cy="4647565"/>
          </a:xfrm>
          <a:custGeom>
            <a:avLst/>
            <a:gdLst/>
            <a:ahLst/>
            <a:cxnLst/>
            <a:rect l="l" t="t" r="r" b="b"/>
            <a:pathLst>
              <a:path w="5068570" h="4647565">
                <a:moveTo>
                  <a:pt x="0" y="0"/>
                </a:moveTo>
                <a:lnTo>
                  <a:pt x="5068302" y="0"/>
                </a:lnTo>
                <a:lnTo>
                  <a:pt x="5068302" y="4647424"/>
                </a:lnTo>
                <a:lnTo>
                  <a:pt x="0" y="46474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CA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0845" y="2011946"/>
            <a:ext cx="4797425" cy="1112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800" spc="-30" dirty="0">
                <a:latin typeface="Franklin Gothic Medium"/>
                <a:cs typeface="Franklin Gothic Medium"/>
              </a:rPr>
              <a:t>Smorzamento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di</a:t>
            </a:r>
            <a:r>
              <a:rPr sz="1800" spc="-10" dirty="0">
                <a:latin typeface="Franklin Gothic Medium"/>
                <a:cs typeface="Franklin Gothic Medium"/>
              </a:rPr>
              <a:t> vibrazioni: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Meccanismo </a:t>
            </a:r>
            <a:r>
              <a:rPr sz="1800" spc="-25" dirty="0">
                <a:latin typeface="Franklin Gothic Medium"/>
                <a:cs typeface="Franklin Gothic Medium"/>
              </a:rPr>
              <a:t>attivo</a:t>
            </a:r>
            <a:r>
              <a:rPr sz="1800" spc="-15" dirty="0">
                <a:latin typeface="Franklin Gothic Medium"/>
                <a:cs typeface="Franklin Gothic Medium"/>
              </a:rPr>
              <a:t> di </a:t>
            </a:r>
            <a:r>
              <a:rPr sz="1800" spc="-434" dirty="0">
                <a:latin typeface="Franklin Gothic Medium"/>
                <a:cs typeface="Franklin Gothic Medium"/>
              </a:rPr>
              <a:t> </a:t>
            </a:r>
            <a:r>
              <a:rPr sz="1800" spc="-30" dirty="0">
                <a:latin typeface="Franklin Gothic Medium"/>
                <a:cs typeface="Franklin Gothic Medium"/>
              </a:rPr>
              <a:t>smorzamento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degli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30" dirty="0">
                <a:latin typeface="Franklin Gothic Medium"/>
                <a:cs typeface="Franklin Gothic Medium"/>
              </a:rPr>
              <a:t>effetti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negativi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delle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vibrazioni </a:t>
            </a:r>
            <a:r>
              <a:rPr sz="1800" spc="-434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da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shock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agenti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sugli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atleti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come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conseguenza 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degli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40" dirty="0">
                <a:latin typeface="Franklin Gothic Medium"/>
                <a:cs typeface="Franklin Gothic Medium"/>
              </a:rPr>
              <a:t>impatti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pallina/racchetta.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845" y="3104146"/>
            <a:ext cx="4841875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13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latin typeface="Franklin Gothic Medium"/>
                <a:cs typeface="Franklin Gothic Medium"/>
              </a:rPr>
              <a:t>Realizzazione </a:t>
            </a:r>
            <a:r>
              <a:rPr sz="1800" spc="-15" dirty="0">
                <a:latin typeface="Franklin Gothic Medium"/>
                <a:cs typeface="Franklin Gothic Medium"/>
              </a:rPr>
              <a:t>fibre piezoelettriche</a:t>
            </a:r>
            <a:endParaRPr sz="1800">
              <a:latin typeface="Franklin Gothic Medium"/>
              <a:cs typeface="Franklin Gothic Medium"/>
            </a:endParaRPr>
          </a:p>
          <a:p>
            <a:pPr marL="355600" marR="372745" indent="-342900">
              <a:lnSpc>
                <a:spcPts val="2200"/>
              </a:lnSpc>
              <a:spcBef>
                <a:spcPts val="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>
                <a:latin typeface="Franklin Gothic Medium"/>
                <a:cs typeface="Franklin Gothic Medium"/>
              </a:rPr>
              <a:t>Inserimento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nel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30" dirty="0">
                <a:latin typeface="Franklin Gothic Medium"/>
                <a:cs typeface="Franklin Gothic Medium"/>
              </a:rPr>
              <a:t>telaio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della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racchetta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delle </a:t>
            </a:r>
            <a:r>
              <a:rPr sz="1800" spc="-434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fibre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e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del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30" dirty="0">
                <a:latin typeface="Franklin Gothic Medium"/>
                <a:cs typeface="Franklin Gothic Medium"/>
              </a:rPr>
              <a:t>sistema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elettronico</a:t>
            </a:r>
            <a:endParaRPr sz="1800">
              <a:latin typeface="Franklin Gothic Medium"/>
              <a:cs typeface="Franklin Gothic Medium"/>
            </a:endParaRPr>
          </a:p>
          <a:p>
            <a:pPr marL="355600" marR="5080" indent="-342900">
              <a:lnSpc>
                <a:spcPts val="2100"/>
              </a:lnSpc>
              <a:spcBef>
                <a:spcPts val="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30" dirty="0">
                <a:latin typeface="Franklin Gothic Medium"/>
                <a:cs typeface="Franklin Gothic Medium"/>
              </a:rPr>
              <a:t>Il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30" dirty="0">
                <a:latin typeface="Franklin Gothic Medium"/>
                <a:cs typeface="Franklin Gothic Medium"/>
              </a:rPr>
              <a:t>sistema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piezoelettrico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converte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la</a:t>
            </a:r>
            <a:r>
              <a:rPr sz="1800" spc="-5" dirty="0">
                <a:latin typeface="Franklin Gothic Medium"/>
                <a:cs typeface="Franklin Gothic Medium"/>
              </a:rPr>
              <a:t> pressione 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in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segnale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elettrico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che,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elaborato,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genera</a:t>
            </a:r>
            <a:r>
              <a:rPr sz="1800" spc="5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una</a:t>
            </a:r>
            <a:endParaRPr sz="1800">
              <a:latin typeface="Franklin Gothic Medium"/>
              <a:cs typeface="Franklin Gothic Medium"/>
            </a:endParaRPr>
          </a:p>
          <a:p>
            <a:pPr marL="355600" marR="264160">
              <a:lnSpc>
                <a:spcPts val="2200"/>
              </a:lnSpc>
              <a:spcBef>
                <a:spcPts val="20"/>
              </a:spcBef>
            </a:pPr>
            <a:r>
              <a:rPr sz="1800" spc="-15" dirty="0">
                <a:latin typeface="Franklin Gothic Medium"/>
                <a:cs typeface="Franklin Gothic Medium"/>
              </a:rPr>
              <a:t>controreazione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in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opposizione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di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fase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con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le </a:t>
            </a:r>
            <a:r>
              <a:rPr sz="1800" spc="-434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vibrazioni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80098" y="4164139"/>
            <a:ext cx="3863975" cy="2462530"/>
          </a:xfrm>
          <a:custGeom>
            <a:avLst/>
            <a:gdLst/>
            <a:ahLst/>
            <a:cxnLst/>
            <a:rect l="l" t="t" r="r" b="b"/>
            <a:pathLst>
              <a:path w="3863975" h="2462529">
                <a:moveTo>
                  <a:pt x="0" y="0"/>
                </a:moveTo>
                <a:lnTo>
                  <a:pt x="3863899" y="0"/>
                </a:lnTo>
              </a:path>
              <a:path w="3863975" h="2462529">
                <a:moveTo>
                  <a:pt x="3863899" y="2462212"/>
                </a:moveTo>
                <a:lnTo>
                  <a:pt x="0" y="2462212"/>
                </a:lnTo>
                <a:lnTo>
                  <a:pt x="0" y="0"/>
                </a:lnTo>
              </a:path>
            </a:pathLst>
          </a:custGeom>
          <a:ln w="9524">
            <a:solidFill>
              <a:srgbClr val="6CA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8837" y="4197159"/>
            <a:ext cx="3619500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i="1" u="sng" spc="-15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Applicazioni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700"/>
              </a:lnSpc>
              <a:buChar char="-"/>
              <a:tabLst>
                <a:tab pos="101600" algn="l"/>
              </a:tabLst>
            </a:pPr>
            <a:r>
              <a:rPr sz="1400" spc="-35" dirty="0">
                <a:latin typeface="Franklin Gothic Medium"/>
                <a:cs typeface="Franklin Gothic Medium"/>
              </a:rPr>
              <a:t>Automotive: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5" dirty="0">
                <a:latin typeface="Franklin Gothic Medium"/>
                <a:cs typeface="Franklin Gothic Medium"/>
              </a:rPr>
              <a:t>sensori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45" dirty="0">
                <a:latin typeface="Franklin Gothic Medium"/>
                <a:cs typeface="Franklin Gothic Medium"/>
              </a:rPr>
              <a:t>Air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bag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e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aria,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allarmi,, 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atomizz.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del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carburante,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porte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5" dirty="0">
                <a:latin typeface="Franklin Gothic Medium"/>
                <a:cs typeface="Franklin Gothic Medium"/>
              </a:rPr>
              <a:t>senza </a:t>
            </a:r>
            <a:r>
              <a:rPr sz="1400" spc="-15" dirty="0">
                <a:latin typeface="Franklin Gothic Medium"/>
                <a:cs typeface="Franklin Gothic Medium"/>
              </a:rPr>
              <a:t>chiavi,</a:t>
            </a:r>
            <a:r>
              <a:rPr sz="1400" dirty="0">
                <a:latin typeface="Franklin Gothic Medium"/>
                <a:cs typeface="Franklin Gothic Medium"/>
              </a:rPr>
              <a:t> ecc.</a:t>
            </a:r>
            <a:endParaRPr sz="1400">
              <a:latin typeface="Franklin Gothic Medium"/>
              <a:cs typeface="Franklin Gothic Medium"/>
            </a:endParaRPr>
          </a:p>
          <a:p>
            <a:pPr marL="101600" indent="-88900">
              <a:lnSpc>
                <a:spcPts val="1639"/>
              </a:lnSpc>
              <a:buChar char="-"/>
              <a:tabLst>
                <a:tab pos="101600" algn="l"/>
              </a:tabLst>
            </a:pPr>
            <a:r>
              <a:rPr sz="1400" spc="-20" dirty="0">
                <a:latin typeface="Franklin Gothic Medium"/>
                <a:cs typeface="Franklin Gothic Medium"/>
              </a:rPr>
              <a:t>Computer: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5" dirty="0">
                <a:latin typeface="Franklin Gothic Medium"/>
                <a:cs typeface="Franklin Gothic Medium"/>
              </a:rPr>
              <a:t>drivers,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inkjet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printers.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10" dirty="0">
                <a:latin typeface="Franklin Gothic Medium"/>
                <a:cs typeface="Franklin Gothic Medium"/>
              </a:rPr>
              <a:t>-Consumer:</a:t>
            </a:r>
            <a:r>
              <a:rPr sz="1400" spc="1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accendini,</a:t>
            </a:r>
            <a:r>
              <a:rPr sz="1400" spc="1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umidificatori,</a:t>
            </a:r>
            <a:r>
              <a:rPr sz="1400" spc="1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strumenti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8837" y="5263959"/>
            <a:ext cx="3748404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spc="-15" dirty="0">
                <a:latin typeface="Franklin Gothic Medium"/>
                <a:cs typeface="Franklin Gothic Medium"/>
              </a:rPr>
              <a:t>musicali, </a:t>
            </a:r>
            <a:r>
              <a:rPr sz="1400" spc="-10" dirty="0">
                <a:latin typeface="Franklin Gothic Medium"/>
                <a:cs typeface="Franklin Gothic Medium"/>
              </a:rPr>
              <a:t>speakers, </a:t>
            </a:r>
            <a:r>
              <a:rPr sz="1400" spc="-20" dirty="0">
                <a:latin typeface="Franklin Gothic Medium"/>
                <a:cs typeface="Franklin Gothic Medium"/>
              </a:rPr>
              <a:t>telefoni,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dirty="0">
                <a:latin typeface="Franklin Gothic Medium"/>
                <a:cs typeface="Franklin Gothic Medium"/>
              </a:rPr>
              <a:t>ecc.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700"/>
              </a:lnSpc>
            </a:pPr>
            <a:r>
              <a:rPr sz="1400" spc="10" dirty="0">
                <a:latin typeface="Franklin Gothic Medium"/>
                <a:cs typeface="Franklin Gothic Medium"/>
              </a:rPr>
              <a:t>-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Dispositivi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medici: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sistemi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monitoraggio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pazienti,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diagnostica</a:t>
            </a:r>
            <a:r>
              <a:rPr sz="1400" spc="-5" dirty="0">
                <a:latin typeface="Franklin Gothic Medium"/>
                <a:cs typeface="Franklin Gothic Medium"/>
              </a:rPr>
              <a:t> per </a:t>
            </a:r>
            <a:r>
              <a:rPr sz="1400" spc="-35" dirty="0">
                <a:latin typeface="Franklin Gothic Medium"/>
                <a:cs typeface="Franklin Gothic Medium"/>
              </a:rPr>
              <a:t>immagini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ad</a:t>
            </a:r>
            <a:r>
              <a:rPr sz="1400" spc="-5" dirty="0">
                <a:latin typeface="Franklin Gothic Medium"/>
                <a:cs typeface="Franklin Gothic Medium"/>
              </a:rPr>
              <a:t> utrasuoni, </a:t>
            </a:r>
            <a:r>
              <a:rPr sz="1400" dirty="0">
                <a:latin typeface="Franklin Gothic Medium"/>
                <a:cs typeface="Franklin Gothic Medium"/>
              </a:rPr>
              <a:t>ecc.</a:t>
            </a:r>
            <a:endParaRPr sz="1400">
              <a:latin typeface="Franklin Gothic Medium"/>
              <a:cs typeface="Franklin Gothic Medium"/>
            </a:endParaRPr>
          </a:p>
          <a:p>
            <a:pPr marL="12700" marR="36830">
              <a:lnSpc>
                <a:spcPts val="1700"/>
              </a:lnSpc>
            </a:pPr>
            <a:r>
              <a:rPr sz="1400" spc="-10" dirty="0">
                <a:latin typeface="Franklin Gothic Medium"/>
                <a:cs typeface="Franklin Gothic Medium"/>
              </a:rPr>
              <a:t>-Militare: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sistemi</a:t>
            </a:r>
            <a:r>
              <a:rPr sz="1400" spc="-15" dirty="0">
                <a:latin typeface="Franklin Gothic Medium"/>
                <a:cs typeface="Franklin Gothic Medium"/>
              </a:rPr>
              <a:t> di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guidaautonoma,hydrophones,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sonar.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04093" y="39034"/>
            <a:ext cx="2596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Piezoelettrici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143998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9778" y="951637"/>
              <a:ext cx="8584565" cy="2062480"/>
            </a:xfrm>
            <a:custGeom>
              <a:avLst/>
              <a:gdLst/>
              <a:ahLst/>
              <a:cxnLst/>
              <a:rect l="l" t="t" r="r" b="b"/>
              <a:pathLst>
                <a:path w="8584565" h="2062480">
                  <a:moveTo>
                    <a:pt x="0" y="0"/>
                  </a:moveTo>
                  <a:lnTo>
                    <a:pt x="8584439" y="0"/>
                  </a:lnTo>
                  <a:lnTo>
                    <a:pt x="8584439" y="2062102"/>
                  </a:lnTo>
                  <a:lnTo>
                    <a:pt x="0" y="20621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28172" y="1187857"/>
            <a:ext cx="3693795" cy="1125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800" spc="-15" dirty="0">
                <a:latin typeface="Franklin Gothic Medium"/>
                <a:cs typeface="Franklin Gothic Medium"/>
              </a:rPr>
              <a:t>Fase</a:t>
            </a:r>
            <a:r>
              <a:rPr sz="1800" spc="2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beta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del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50" dirty="0">
                <a:latin typeface="Franklin Gothic Medium"/>
                <a:cs typeface="Franklin Gothic Medium"/>
              </a:rPr>
              <a:t>PVDF,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la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piezoelettricità </a:t>
            </a:r>
            <a:r>
              <a:rPr sz="1800" spc="-434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deriva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dalla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presenza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di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50" dirty="0">
                <a:latin typeface="Franklin Gothic Medium"/>
                <a:cs typeface="Franklin Gothic Medium"/>
              </a:rPr>
              <a:t>atomi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45" dirty="0">
                <a:latin typeface="Franklin Gothic Medium"/>
                <a:cs typeface="Franklin Gothic Medium"/>
              </a:rPr>
              <a:t>molto </a:t>
            </a:r>
            <a:r>
              <a:rPr sz="1800" spc="-4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elettropositivi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(idrogeno)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ed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50" dirty="0">
                <a:latin typeface="Franklin Gothic Medium"/>
                <a:cs typeface="Franklin Gothic Medium"/>
              </a:rPr>
              <a:t>atomi </a:t>
            </a:r>
            <a:r>
              <a:rPr sz="1800" spc="-45" dirty="0">
                <a:latin typeface="Franklin Gothic Medium"/>
                <a:cs typeface="Franklin Gothic Medium"/>
              </a:rPr>
              <a:t> molto</a:t>
            </a:r>
            <a:r>
              <a:rPr sz="1800" spc="-10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elettronegativi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(fluoro)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143" y="132619"/>
            <a:ext cx="46050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Piezoelettrici</a:t>
            </a:r>
            <a:r>
              <a:rPr sz="3200" b="1" spc="-20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polimerici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8191" y="1332684"/>
            <a:ext cx="8789035" cy="5276850"/>
            <a:chOff x="268191" y="1332684"/>
            <a:chExt cx="8789035" cy="52768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0159" y="1332684"/>
              <a:ext cx="2388359" cy="1592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596" y="1399437"/>
              <a:ext cx="2265243" cy="13834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5156" y="3933077"/>
              <a:ext cx="3021647" cy="22125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953" y="3157415"/>
              <a:ext cx="6047105" cy="3447415"/>
            </a:xfrm>
            <a:custGeom>
              <a:avLst/>
              <a:gdLst/>
              <a:ahLst/>
              <a:cxnLst/>
              <a:rect l="l" t="t" r="r" b="b"/>
              <a:pathLst>
                <a:path w="6047105" h="3447415">
                  <a:moveTo>
                    <a:pt x="0" y="0"/>
                  </a:moveTo>
                  <a:lnTo>
                    <a:pt x="6046564" y="0"/>
                  </a:lnTo>
                  <a:lnTo>
                    <a:pt x="6046564" y="3447096"/>
                  </a:lnTo>
                  <a:lnTo>
                    <a:pt x="0" y="34470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6582" y="2853560"/>
            <a:ext cx="3252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icrosoft Sans Serif"/>
                <a:cs typeface="Microsoft Sans Serif"/>
                <a:hlinkClick r:id="rId6"/>
              </a:rPr>
              <a:t>http://www.physics.montana.edu/eam/polymers/piezopoly.html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693" y="3184963"/>
            <a:ext cx="5859145" cy="356425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74290" marR="64135" indent="-2466975">
              <a:lnSpc>
                <a:spcPts val="1600"/>
              </a:lnSpc>
              <a:spcBef>
                <a:spcPts val="260"/>
              </a:spcBef>
            </a:pPr>
            <a:r>
              <a:rPr sz="1450" b="1" i="1" spc="-55" dirty="0">
                <a:latin typeface="Arial"/>
                <a:cs typeface="Arial"/>
              </a:rPr>
              <a:t>New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-40" dirty="0">
                <a:latin typeface="Arial"/>
                <a:cs typeface="Arial"/>
              </a:rPr>
              <a:t>polymer-piezoelectric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65" dirty="0">
                <a:latin typeface="Arial"/>
                <a:cs typeface="Arial"/>
              </a:rPr>
              <a:t>hybrid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-45" dirty="0">
                <a:latin typeface="Arial"/>
                <a:cs typeface="Arial"/>
              </a:rPr>
              <a:t>creates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40" dirty="0">
                <a:latin typeface="Arial"/>
                <a:cs typeface="Arial"/>
              </a:rPr>
              <a:t>potential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20" dirty="0">
                <a:latin typeface="Arial"/>
                <a:cs typeface="Arial"/>
              </a:rPr>
              <a:t>for</a:t>
            </a:r>
            <a:r>
              <a:rPr sz="1450" b="1" i="1" spc="-80" dirty="0">
                <a:latin typeface="Arial"/>
                <a:cs typeface="Arial"/>
              </a:rPr>
              <a:t> </a:t>
            </a:r>
            <a:r>
              <a:rPr sz="1450" b="1" i="1" spc="-20" dirty="0">
                <a:latin typeface="Arial"/>
                <a:cs typeface="Arial"/>
              </a:rPr>
              <a:t>'materials</a:t>
            </a:r>
            <a:r>
              <a:rPr sz="1450" b="1" i="1" spc="-75" dirty="0">
                <a:latin typeface="Arial"/>
                <a:cs typeface="Arial"/>
              </a:rPr>
              <a:t> </a:t>
            </a:r>
            <a:r>
              <a:rPr sz="1450" b="1" i="1" spc="-35" dirty="0">
                <a:latin typeface="Arial"/>
                <a:cs typeface="Arial"/>
              </a:rPr>
              <a:t>that </a:t>
            </a:r>
            <a:r>
              <a:rPr sz="1450" b="1" i="1" spc="-390" dirty="0">
                <a:latin typeface="Arial"/>
                <a:cs typeface="Arial"/>
              </a:rPr>
              <a:t> </a:t>
            </a:r>
            <a:r>
              <a:rPr sz="1450" b="1" i="1" spc="-70" dirty="0">
                <a:latin typeface="Arial"/>
                <a:cs typeface="Arial"/>
              </a:rPr>
              <a:t>compute'</a:t>
            </a:r>
            <a:endParaRPr sz="1450">
              <a:latin typeface="Arial"/>
              <a:cs typeface="Arial"/>
            </a:endParaRPr>
          </a:p>
          <a:p>
            <a:pPr marL="12700" marR="10160">
              <a:lnSpc>
                <a:spcPts val="1700"/>
              </a:lnSpc>
              <a:spcBef>
                <a:spcPts val="20"/>
              </a:spcBef>
            </a:pPr>
            <a:r>
              <a:rPr sz="1400" dirty="0">
                <a:latin typeface="Microsoft Sans Serif"/>
                <a:cs typeface="Microsoft Sans Serif"/>
              </a:rPr>
              <a:t>L’accoppiamento </a:t>
            </a:r>
            <a:r>
              <a:rPr sz="1400" spc="5" dirty="0">
                <a:latin typeface="Microsoft Sans Serif"/>
                <a:cs typeface="Microsoft Sans Serif"/>
              </a:rPr>
              <a:t>di </a:t>
            </a:r>
            <a:r>
              <a:rPr sz="1400" spc="10" dirty="0">
                <a:latin typeface="Microsoft Sans Serif"/>
                <a:cs typeface="Microsoft Sans Serif"/>
              </a:rPr>
              <a:t>gel </a:t>
            </a:r>
            <a:r>
              <a:rPr sz="1400" spc="25" dirty="0">
                <a:latin typeface="Microsoft Sans Serif"/>
                <a:cs typeface="Microsoft Sans Serif"/>
              </a:rPr>
              <a:t>polimerici auto-oscillanti </a:t>
            </a:r>
            <a:r>
              <a:rPr sz="1400" spc="-40" dirty="0">
                <a:latin typeface="Microsoft Sans Serif"/>
                <a:cs typeface="Microsoft Sans Serif"/>
              </a:rPr>
              <a:t>e </a:t>
            </a:r>
            <a:r>
              <a:rPr sz="1400" spc="5" dirty="0">
                <a:latin typeface="Microsoft Sans Serif"/>
                <a:cs typeface="Microsoft Sans Serif"/>
              </a:rPr>
              <a:t>di </a:t>
            </a:r>
            <a:r>
              <a:rPr sz="1400" spc="15" dirty="0">
                <a:latin typeface="Microsoft Sans Serif"/>
                <a:cs typeface="Microsoft Sans Serif"/>
              </a:rPr>
              <a:t>piezoelettrici 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polimeri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getta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le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basi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per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la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realizzazione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materiali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in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grado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condurre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calcoli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autonomamente.</a:t>
            </a:r>
            <a:endParaRPr sz="14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16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Accoppiamento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gel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con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piezoelettrici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polimerici</a:t>
            </a:r>
            <a:endParaRPr sz="14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ts val="17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50" dirty="0">
                <a:latin typeface="Microsoft Sans Serif"/>
                <a:cs typeface="Microsoft Sans Serif"/>
              </a:rPr>
              <a:t>Il </a:t>
            </a:r>
            <a:r>
              <a:rPr sz="1400" spc="10" dirty="0">
                <a:latin typeface="Microsoft Sans Serif"/>
                <a:cs typeface="Microsoft Sans Serif"/>
              </a:rPr>
              <a:t>gel </a:t>
            </a:r>
            <a:r>
              <a:rPr sz="1400" dirty="0">
                <a:latin typeface="Microsoft Sans Serif"/>
                <a:cs typeface="Microsoft Sans Serif"/>
              </a:rPr>
              <a:t>inizia </a:t>
            </a:r>
            <a:r>
              <a:rPr sz="1400" spc="-30" dirty="0">
                <a:latin typeface="Microsoft Sans Serif"/>
                <a:cs typeface="Microsoft Sans Serif"/>
              </a:rPr>
              <a:t>ad </a:t>
            </a:r>
            <a:r>
              <a:rPr sz="1400" spc="20" dirty="0">
                <a:latin typeface="Microsoft Sans Serif"/>
                <a:cs typeface="Microsoft Sans Serif"/>
              </a:rPr>
              <a:t>oscillare in </a:t>
            </a:r>
            <a:r>
              <a:rPr sz="1400" dirty="0">
                <a:latin typeface="Microsoft Sans Serif"/>
                <a:cs typeface="Microsoft Sans Serif"/>
              </a:rPr>
              <a:t>seguito </a:t>
            </a:r>
            <a:r>
              <a:rPr sz="1400" spc="-45" dirty="0">
                <a:latin typeface="Microsoft Sans Serif"/>
                <a:cs typeface="Microsoft Sans Serif"/>
              </a:rPr>
              <a:t>a </a:t>
            </a:r>
            <a:r>
              <a:rPr sz="1400" spc="20" dirty="0">
                <a:latin typeface="Microsoft Sans Serif"/>
                <a:cs typeface="Microsoft Sans Serif"/>
              </a:rPr>
              <a:t>rigonfiamenti </a:t>
            </a:r>
            <a:r>
              <a:rPr sz="1400" spc="-40" dirty="0">
                <a:latin typeface="Microsoft Sans Serif"/>
                <a:cs typeface="Microsoft Sans Serif"/>
              </a:rPr>
              <a:t>e </a:t>
            </a:r>
            <a:r>
              <a:rPr sz="1400" spc="5" dirty="0">
                <a:latin typeface="Microsoft Sans Serif"/>
                <a:cs typeface="Microsoft Sans Serif"/>
              </a:rPr>
              <a:t>contrazioni </a:t>
            </a:r>
            <a:r>
              <a:rPr sz="1400" spc="-40" dirty="0">
                <a:latin typeface="Microsoft Sans Serif"/>
                <a:cs typeface="Microsoft Sans Serif"/>
              </a:rPr>
              <a:t>e 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provoca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la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deformazione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del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55" dirty="0">
                <a:latin typeface="Microsoft Sans Serif"/>
                <a:cs typeface="Microsoft Sans Serif"/>
              </a:rPr>
              <a:t>fil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piezoelettrico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accoppiato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che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genera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a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sua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volta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una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tensione</a:t>
            </a:r>
            <a:endParaRPr sz="14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1639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75" dirty="0">
                <a:latin typeface="Microsoft Sans Serif"/>
                <a:cs typeface="Microsoft Sans Serif"/>
              </a:rPr>
              <a:t>Se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si</a:t>
            </a:r>
            <a:r>
              <a:rPr sz="1400" spc="-20" dirty="0">
                <a:latin typeface="Microsoft Sans Serif"/>
                <a:cs typeface="Microsoft Sans Serif"/>
              </a:rPr>
              <a:t> accoppia </a:t>
            </a:r>
            <a:r>
              <a:rPr sz="1400" spc="-10" dirty="0">
                <a:latin typeface="Microsoft Sans Serif"/>
                <a:cs typeface="Microsoft Sans Serif"/>
              </a:rPr>
              <a:t>una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seconda </a:t>
            </a:r>
            <a:r>
              <a:rPr sz="1400" spc="5" dirty="0">
                <a:latin typeface="Microsoft Sans Serif"/>
                <a:cs typeface="Microsoft Sans Serif"/>
              </a:rPr>
              <a:t>unità,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la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tensione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generata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dalla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prima</a:t>
            </a:r>
            <a:endParaRPr sz="1400">
              <a:latin typeface="Microsoft Sans Serif"/>
              <a:cs typeface="Microsoft Sans Serif"/>
            </a:endParaRPr>
          </a:p>
          <a:p>
            <a:pPr marL="354965" marR="149225">
              <a:lnSpc>
                <a:spcPts val="1600"/>
              </a:lnSpc>
              <a:spcBef>
                <a:spcPts val="140"/>
              </a:spcBef>
            </a:pPr>
            <a:r>
              <a:rPr sz="1400" spc="5" dirty="0">
                <a:latin typeface="Microsoft Sans Serif"/>
                <a:cs typeface="Microsoft Sans Serif"/>
              </a:rPr>
              <a:t>andrà</a:t>
            </a:r>
            <a:r>
              <a:rPr sz="1400" spc="-30" dirty="0">
                <a:latin typeface="Microsoft Sans Serif"/>
                <a:cs typeface="Microsoft Sans Serif"/>
              </a:rPr>
              <a:t> ad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agire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sul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60" dirty="0">
                <a:latin typeface="Microsoft Sans Serif"/>
                <a:cs typeface="Microsoft Sans Serif"/>
              </a:rPr>
              <a:t>film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piezoelettrico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della</a:t>
            </a:r>
            <a:r>
              <a:rPr sz="1400" spc="-25" dirty="0">
                <a:latin typeface="Microsoft Sans Serif"/>
                <a:cs typeface="Microsoft Sans Serif"/>
              </a:rPr>
              <a:t> seconda </a:t>
            </a:r>
            <a:r>
              <a:rPr sz="1400" spc="15" dirty="0">
                <a:latin typeface="Microsoft Sans Serif"/>
                <a:cs typeface="Microsoft Sans Serif"/>
              </a:rPr>
              <a:t>unità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che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agisce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30" dirty="0">
                <a:latin typeface="Microsoft Sans Serif"/>
                <a:cs typeface="Microsoft Sans Serif"/>
              </a:rPr>
              <a:t>sul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gel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modificandone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le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oscillazioni</a:t>
            </a:r>
            <a:endParaRPr sz="1400">
              <a:latin typeface="Microsoft Sans Serif"/>
              <a:cs typeface="Microsoft Sans Serif"/>
            </a:endParaRPr>
          </a:p>
          <a:p>
            <a:pPr marL="354965" marR="871219" indent="-342900">
              <a:lnSpc>
                <a:spcPts val="1700"/>
              </a:lnSpc>
              <a:spcBef>
                <a:spcPts val="2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50" dirty="0">
                <a:latin typeface="Microsoft Sans Serif"/>
                <a:cs typeface="Microsoft Sans Serif"/>
              </a:rPr>
              <a:t>Il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funzionamento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“dente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sega”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del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sistema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permette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la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comunicazione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lo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scambio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informazioni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nel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sistema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 marR="267970">
              <a:lnSpc>
                <a:spcPts val="13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Journal</a:t>
            </a:r>
            <a:r>
              <a:rPr sz="1100" spc="20" dirty="0"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latin typeface="Franklin Gothic Medium"/>
                <a:cs typeface="Franklin Gothic Medium"/>
              </a:rPr>
              <a:t>Scientific</a:t>
            </a:r>
            <a:r>
              <a:rPr sz="1100" i="1" spc="20" dirty="0"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latin typeface="Franklin Gothic Medium"/>
                <a:cs typeface="Franklin Gothic Medium"/>
              </a:rPr>
              <a:t>Reports</a:t>
            </a:r>
            <a:r>
              <a:rPr sz="1100" spc="-5" dirty="0">
                <a:latin typeface="Franklin Gothic Medium"/>
                <a:cs typeface="Franklin Gothic Medium"/>
              </a:rPr>
              <a:t>.</a:t>
            </a:r>
            <a:r>
              <a:rPr sz="1100" spc="2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University</a:t>
            </a:r>
            <a:r>
              <a:rPr sz="1100" spc="2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of</a:t>
            </a:r>
            <a:r>
              <a:rPr sz="1100" spc="2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Pittsburgh,</a:t>
            </a:r>
            <a:r>
              <a:rPr sz="1100" spc="1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  <a:hlinkClick r:id="rId7"/>
              </a:rPr>
              <a:t>www.nanowerk.com/nanotechnology-news/ </a:t>
            </a:r>
            <a:r>
              <a:rPr sz="1100" spc="-26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newsid=40572.php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44" y="104541"/>
            <a:ext cx="46050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Piezoelettrici</a:t>
            </a:r>
            <a:r>
              <a:rPr sz="3200" b="1" spc="-20" dirty="0">
                <a:solidFill>
                  <a:srgbClr val="1D3E7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1D3E70"/>
                </a:solidFill>
                <a:latin typeface="Comic Sans MS"/>
                <a:cs typeface="Comic Sans MS"/>
              </a:rPr>
              <a:t>polimerici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53" y="750351"/>
            <a:ext cx="8529955" cy="4770755"/>
          </a:xfrm>
          <a:custGeom>
            <a:avLst/>
            <a:gdLst/>
            <a:ahLst/>
            <a:cxnLst/>
            <a:rect l="l" t="t" r="r" b="b"/>
            <a:pathLst>
              <a:path w="8529955" h="4770755">
                <a:moveTo>
                  <a:pt x="0" y="0"/>
                </a:moveTo>
                <a:lnTo>
                  <a:pt x="8529848" y="0"/>
                </a:lnTo>
                <a:lnTo>
                  <a:pt x="8529848" y="4770535"/>
                </a:lnTo>
                <a:lnTo>
                  <a:pt x="0" y="477053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CA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1105" y="3835422"/>
            <a:ext cx="4755515" cy="214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730"/>
              </a:lnSpc>
            </a:pPr>
            <a:r>
              <a:rPr sz="1800" spc="45" dirty="0">
                <a:latin typeface="Microsoft Sans Serif"/>
                <a:cs typeface="Microsoft Sans Serif"/>
              </a:rPr>
              <a:t>lettrico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mettendo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disposizione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energia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(5-6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159385">
              <a:lnSpc>
                <a:spcPct val="100000"/>
              </a:lnSpc>
            </a:pPr>
            <a:r>
              <a:rPr sz="1800" spc="25" dirty="0">
                <a:latin typeface="Microsoft Sans Serif"/>
                <a:cs typeface="Microsoft Sans Serif"/>
              </a:rPr>
              <a:t>to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R="4613275" indent="12700">
              <a:lnSpc>
                <a:spcPct val="101899"/>
              </a:lnSpc>
            </a:pPr>
            <a:r>
              <a:rPr sz="1800" spc="-35" dirty="0">
                <a:latin typeface="Microsoft Sans Serif"/>
                <a:cs typeface="Microsoft Sans Serif"/>
              </a:rPr>
              <a:t>e  </a:t>
            </a:r>
            <a:r>
              <a:rPr sz="1800" spc="-55" dirty="0">
                <a:latin typeface="Microsoft Sans Serif"/>
                <a:cs typeface="Microsoft Sans Serif"/>
              </a:rPr>
              <a:t>o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5178" y="4078556"/>
            <a:ext cx="4571998" cy="2429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144" y="1017636"/>
            <a:ext cx="8543290" cy="5481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5"/>
              </a:spcBef>
            </a:pPr>
            <a:r>
              <a:rPr sz="1850" b="1" i="1" spc="-30" dirty="0">
                <a:latin typeface="Comic Sans MS"/>
                <a:cs typeface="Comic Sans MS"/>
              </a:rPr>
              <a:t>Energy</a:t>
            </a:r>
            <a:r>
              <a:rPr sz="1850" b="1" i="1" spc="-20" dirty="0">
                <a:latin typeface="Comic Sans MS"/>
                <a:cs typeface="Comic Sans MS"/>
              </a:rPr>
              <a:t> </a:t>
            </a:r>
            <a:r>
              <a:rPr sz="1850" b="1" i="1" spc="-30" dirty="0">
                <a:latin typeface="Comic Sans MS"/>
                <a:cs typeface="Comic Sans MS"/>
              </a:rPr>
              <a:t>harvesting</a:t>
            </a:r>
            <a:r>
              <a:rPr sz="1850" b="1" i="1" spc="-25" dirty="0">
                <a:latin typeface="Comic Sans MS"/>
                <a:cs typeface="Comic Sans MS"/>
              </a:rPr>
              <a:t> </a:t>
            </a:r>
            <a:r>
              <a:rPr sz="1850" b="1" i="1" spc="-30" dirty="0">
                <a:latin typeface="Comic Sans MS"/>
                <a:cs typeface="Comic Sans MS"/>
              </a:rPr>
              <a:t>from</a:t>
            </a:r>
            <a:r>
              <a:rPr sz="1850" b="1" i="1" spc="-20" dirty="0">
                <a:latin typeface="Comic Sans MS"/>
                <a:cs typeface="Comic Sans MS"/>
              </a:rPr>
              <a:t> </a:t>
            </a:r>
            <a:r>
              <a:rPr sz="1850" b="1" i="1" spc="-30" dirty="0">
                <a:latin typeface="Comic Sans MS"/>
                <a:cs typeface="Comic Sans MS"/>
              </a:rPr>
              <a:t>the</a:t>
            </a:r>
            <a:r>
              <a:rPr sz="1850" b="1" i="1" spc="-20" dirty="0">
                <a:latin typeface="Comic Sans MS"/>
                <a:cs typeface="Comic Sans MS"/>
              </a:rPr>
              <a:t> </a:t>
            </a:r>
            <a:r>
              <a:rPr sz="1850" b="1" i="1" spc="-30" dirty="0">
                <a:latin typeface="Comic Sans MS"/>
                <a:cs typeface="Comic Sans MS"/>
              </a:rPr>
              <a:t>environment</a:t>
            </a:r>
            <a:r>
              <a:rPr sz="1850" b="1" i="1" spc="-15" dirty="0">
                <a:latin typeface="Comic Sans MS"/>
                <a:cs typeface="Comic Sans MS"/>
              </a:rPr>
              <a:t> </a:t>
            </a:r>
            <a:r>
              <a:rPr sz="1850" b="1" i="1" spc="-25" dirty="0">
                <a:latin typeface="Comic Sans MS"/>
                <a:cs typeface="Comic Sans MS"/>
              </a:rPr>
              <a:t>to</a:t>
            </a:r>
            <a:r>
              <a:rPr sz="1850" b="1" i="1" spc="-20" dirty="0">
                <a:latin typeface="Comic Sans MS"/>
                <a:cs typeface="Comic Sans MS"/>
              </a:rPr>
              <a:t> </a:t>
            </a:r>
            <a:r>
              <a:rPr sz="1850" b="1" i="1" spc="-30" dirty="0">
                <a:latin typeface="Comic Sans MS"/>
                <a:cs typeface="Comic Sans MS"/>
              </a:rPr>
              <a:t>avoid</a:t>
            </a:r>
            <a:r>
              <a:rPr sz="1850" b="1" i="1" spc="-20" dirty="0">
                <a:latin typeface="Comic Sans MS"/>
                <a:cs typeface="Comic Sans MS"/>
              </a:rPr>
              <a:t> </a:t>
            </a:r>
            <a:r>
              <a:rPr sz="1850" b="1" i="1" spc="-30" dirty="0">
                <a:latin typeface="Comic Sans MS"/>
                <a:cs typeface="Comic Sans MS"/>
              </a:rPr>
              <a:t>battery</a:t>
            </a:r>
            <a:r>
              <a:rPr sz="1850" b="1" i="1" spc="-20" dirty="0">
                <a:latin typeface="Comic Sans MS"/>
                <a:cs typeface="Comic Sans MS"/>
              </a:rPr>
              <a:t> </a:t>
            </a:r>
            <a:r>
              <a:rPr sz="1850" b="1" i="1" spc="-30" dirty="0">
                <a:latin typeface="Comic Sans MS"/>
                <a:cs typeface="Comic Sans MS"/>
              </a:rPr>
              <a:t>use</a:t>
            </a:r>
            <a:endParaRPr sz="1850" dirty="0">
              <a:latin typeface="Comic Sans MS"/>
              <a:cs typeface="Comic Sans MS"/>
            </a:endParaRPr>
          </a:p>
          <a:p>
            <a:pPr marL="177800" marR="5080">
              <a:lnSpc>
                <a:spcPts val="2100"/>
              </a:lnSpc>
              <a:spcBef>
                <a:spcPts val="2250"/>
              </a:spcBef>
              <a:tabLst>
                <a:tab pos="2713355" algn="l"/>
                <a:tab pos="7321550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Sono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in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fase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di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sviluppo	</a:t>
            </a:r>
            <a:r>
              <a:rPr sz="1800" spc="-60" dirty="0">
                <a:latin typeface="Microsoft Sans Serif"/>
                <a:cs typeface="Microsoft Sans Serif"/>
              </a:rPr>
              <a:t>(MIT)</a:t>
            </a:r>
            <a:r>
              <a:rPr sz="1800" spc="40" dirty="0">
                <a:latin typeface="Microsoft Sans Serif"/>
                <a:cs typeface="Microsoft Sans Serif"/>
              </a:rPr>
              <a:t> materiali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in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grado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di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generare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energia	</a:t>
            </a:r>
            <a:r>
              <a:rPr sz="1800" spc="15" dirty="0">
                <a:latin typeface="Microsoft Sans Serif"/>
                <a:cs typeface="Microsoft Sans Serif"/>
              </a:rPr>
              <a:t>dal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contatto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col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vapor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d’acqua.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177800" marR="5080" algn="just">
              <a:lnSpc>
                <a:spcPct val="99500"/>
              </a:lnSpc>
              <a:buSzPct val="94444"/>
              <a:buFont typeface="Arial MT"/>
              <a:buChar char="•"/>
              <a:tabLst>
                <a:tab pos="259079" algn="l"/>
              </a:tabLst>
            </a:pPr>
            <a:r>
              <a:rPr sz="1800" spc="60" dirty="0">
                <a:latin typeface="Microsoft Sans Serif"/>
                <a:cs typeface="Microsoft Sans Serif"/>
              </a:rPr>
              <a:t>Il </a:t>
            </a:r>
            <a:r>
              <a:rPr sz="1800" spc="10" dirty="0">
                <a:latin typeface="Microsoft Sans Serif"/>
                <a:cs typeface="Microsoft Sans Serif"/>
              </a:rPr>
              <a:t>sistema </a:t>
            </a:r>
            <a:r>
              <a:rPr sz="1800" spc="-20" dirty="0">
                <a:latin typeface="Microsoft Sans Serif"/>
                <a:cs typeface="Microsoft Sans Serif"/>
              </a:rPr>
              <a:t>prevede </a:t>
            </a:r>
            <a:r>
              <a:rPr sz="1800" spc="5" dirty="0">
                <a:latin typeface="Microsoft Sans Serif"/>
                <a:cs typeface="Microsoft Sans Serif"/>
              </a:rPr>
              <a:t>l’accoppiamento di </a:t>
            </a:r>
            <a:r>
              <a:rPr sz="1800" spc="40" dirty="0">
                <a:latin typeface="Microsoft Sans Serif"/>
                <a:cs typeface="Microsoft Sans Serif"/>
              </a:rPr>
              <a:t>polipirrolo </a:t>
            </a:r>
            <a:r>
              <a:rPr sz="1800" spc="20" dirty="0">
                <a:latin typeface="Microsoft Sans Serif"/>
                <a:cs typeface="Microsoft Sans Serif"/>
              </a:rPr>
              <a:t>(polimero </a:t>
            </a:r>
            <a:r>
              <a:rPr sz="1800" spc="15" dirty="0">
                <a:latin typeface="Microsoft Sans Serif"/>
                <a:cs typeface="Microsoft Sans Serif"/>
              </a:rPr>
              <a:t>rigido, </a:t>
            </a:r>
            <a:r>
              <a:rPr sz="1800" spc="30" dirty="0">
                <a:latin typeface="Microsoft Sans Serif"/>
                <a:cs typeface="Microsoft Sans Serif"/>
              </a:rPr>
              <a:t>elettricamente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conduttore),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associato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ad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un</a:t>
            </a:r>
            <a:r>
              <a:rPr sz="1800" spc="15" dirty="0">
                <a:latin typeface="Microsoft Sans Serif"/>
                <a:cs typeface="Microsoft Sans Serif"/>
              </a:rPr>
              <a:t> gel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(polyol-borato)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un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film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di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polimero 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piezoelettrico.</a:t>
            </a:r>
            <a:endParaRPr sz="1800" dirty="0">
              <a:latin typeface="Microsoft Sans Serif"/>
              <a:cs typeface="Microsoft Sans Serif"/>
            </a:endParaRPr>
          </a:p>
          <a:p>
            <a:pPr marL="177800" marR="5080" algn="just">
              <a:lnSpc>
                <a:spcPct val="99500"/>
              </a:lnSpc>
              <a:spcBef>
                <a:spcPts val="50"/>
              </a:spcBef>
              <a:buSzPct val="94444"/>
              <a:buFont typeface="Arial MT"/>
              <a:buChar char="•"/>
              <a:tabLst>
                <a:tab pos="259079" algn="l"/>
              </a:tabLst>
            </a:pPr>
            <a:r>
              <a:rPr sz="1800" spc="65" dirty="0">
                <a:latin typeface="Microsoft Sans Serif"/>
                <a:cs typeface="Microsoft Sans Serif"/>
              </a:rPr>
              <a:t>Il </a:t>
            </a:r>
            <a:r>
              <a:rPr sz="1800" spc="15" dirty="0">
                <a:latin typeface="Microsoft Sans Serif"/>
                <a:cs typeface="Microsoft Sans Serif"/>
              </a:rPr>
              <a:t>gel </a:t>
            </a:r>
            <a:r>
              <a:rPr sz="1800" spc="-10" dirty="0">
                <a:latin typeface="Microsoft Sans Serif"/>
                <a:cs typeface="Microsoft Sans Serif"/>
              </a:rPr>
              <a:t>assorbendo </a:t>
            </a:r>
            <a:r>
              <a:rPr sz="1800" spc="80" dirty="0">
                <a:latin typeface="Microsoft Sans Serif"/>
                <a:cs typeface="Microsoft Sans Serif"/>
              </a:rPr>
              <a:t>il </a:t>
            </a:r>
            <a:r>
              <a:rPr sz="1800" spc="-20" dirty="0">
                <a:latin typeface="Microsoft Sans Serif"/>
                <a:cs typeface="Microsoft Sans Serif"/>
              </a:rPr>
              <a:t>vapor </a:t>
            </a:r>
            <a:r>
              <a:rPr sz="1800" spc="-15" dirty="0">
                <a:latin typeface="Microsoft Sans Serif"/>
                <a:cs typeface="Microsoft Sans Serif"/>
              </a:rPr>
              <a:t>d’acqua </a:t>
            </a:r>
            <a:r>
              <a:rPr sz="1800" spc="15" dirty="0">
                <a:latin typeface="Microsoft Sans Serif"/>
                <a:cs typeface="Microsoft Sans Serif"/>
              </a:rPr>
              <a:t>rigonfia. </a:t>
            </a:r>
            <a:r>
              <a:rPr sz="1800" spc="65" dirty="0">
                <a:latin typeface="Microsoft Sans Serif"/>
                <a:cs typeface="Microsoft Sans Serif"/>
              </a:rPr>
              <a:t>Il </a:t>
            </a:r>
            <a:r>
              <a:rPr sz="1800" spc="30" dirty="0">
                <a:latin typeface="Microsoft Sans Serif"/>
                <a:cs typeface="Microsoft Sans Serif"/>
              </a:rPr>
              <a:t>polimero </a:t>
            </a:r>
            <a:r>
              <a:rPr sz="1800" spc="-20" dirty="0">
                <a:latin typeface="Microsoft Sans Serif"/>
                <a:cs typeface="Microsoft Sans Serif"/>
              </a:rPr>
              <a:t>accoppiato </a:t>
            </a:r>
            <a:r>
              <a:rPr sz="1800" spc="-50" dirty="0">
                <a:latin typeface="Microsoft Sans Serif"/>
                <a:cs typeface="Microsoft Sans Serif"/>
              </a:rPr>
              <a:t>è </a:t>
            </a:r>
            <a:r>
              <a:rPr sz="1800" spc="25" dirty="0">
                <a:latin typeface="Microsoft Sans Serif"/>
                <a:cs typeface="Microsoft Sans Serif"/>
              </a:rPr>
              <a:t>in </a:t>
            </a:r>
            <a:r>
              <a:rPr sz="1800" dirty="0">
                <a:latin typeface="Microsoft Sans Serif"/>
                <a:cs typeface="Microsoft Sans Serif"/>
              </a:rPr>
              <a:t>grado </a:t>
            </a:r>
            <a:r>
              <a:rPr sz="1800" spc="5" dirty="0">
                <a:latin typeface="Microsoft Sans Serif"/>
                <a:cs typeface="Microsoft Sans Serif"/>
              </a:rPr>
              <a:t>di 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ampliare </a:t>
            </a:r>
            <a:r>
              <a:rPr sz="1800" spc="30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deformazione </a:t>
            </a:r>
            <a:r>
              <a:rPr sz="1800" spc="-50" dirty="0">
                <a:latin typeface="Microsoft Sans Serif"/>
                <a:cs typeface="Microsoft Sans Serif"/>
              </a:rPr>
              <a:t>e </a:t>
            </a:r>
            <a:r>
              <a:rPr sz="1800" spc="30" dirty="0">
                <a:latin typeface="Microsoft Sans Serif"/>
                <a:cs typeface="Microsoft Sans Serif"/>
              </a:rPr>
              <a:t>la </a:t>
            </a:r>
            <a:r>
              <a:rPr sz="1800" spc="5" dirty="0">
                <a:latin typeface="Microsoft Sans Serif"/>
                <a:cs typeface="Microsoft Sans Serif"/>
              </a:rPr>
              <a:t>forza </a:t>
            </a:r>
            <a:r>
              <a:rPr sz="1800" spc="-15" dirty="0">
                <a:latin typeface="Microsoft Sans Serif"/>
                <a:cs typeface="Microsoft Sans Serif"/>
              </a:rPr>
              <a:t>associata </a:t>
            </a:r>
            <a:r>
              <a:rPr sz="1800" spc="30" dirty="0">
                <a:latin typeface="Microsoft Sans Serif"/>
                <a:cs typeface="Microsoft Sans Serif"/>
              </a:rPr>
              <a:t>al </a:t>
            </a:r>
            <a:r>
              <a:rPr sz="1800" spc="15" dirty="0">
                <a:latin typeface="Microsoft Sans Serif"/>
                <a:cs typeface="Microsoft Sans Serif"/>
              </a:rPr>
              <a:t>rigonfiamento. </a:t>
            </a:r>
            <a:r>
              <a:rPr sz="1800" spc="65" dirty="0">
                <a:latin typeface="Microsoft Sans Serif"/>
                <a:cs typeface="Microsoft Sans Serif"/>
              </a:rPr>
              <a:t>Il </a:t>
            </a:r>
            <a:r>
              <a:rPr sz="1800" spc="10" dirty="0">
                <a:latin typeface="Microsoft Sans Serif"/>
                <a:cs typeface="Microsoft Sans Serif"/>
              </a:rPr>
              <a:t>piezoelettrico 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converte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il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segnale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meccanico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in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e</a:t>
            </a:r>
            <a:endParaRPr sz="1800" dirty="0">
              <a:latin typeface="Microsoft Sans Serif"/>
              <a:cs typeface="Microsoft Sans Serif"/>
            </a:endParaRPr>
          </a:p>
          <a:p>
            <a:pPr marL="177800">
              <a:lnSpc>
                <a:spcPts val="2100"/>
              </a:lnSpc>
            </a:pPr>
            <a:r>
              <a:rPr sz="1800" spc="-5" dirty="0">
                <a:latin typeface="Microsoft Sans Serif"/>
                <a:cs typeface="Microsoft Sans Serif"/>
              </a:rPr>
              <a:t>nanowatts).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Microsoft Sans Serif"/>
              <a:cs typeface="Microsoft Sans Serif"/>
            </a:endParaRPr>
          </a:p>
          <a:p>
            <a:pPr marL="177800" marR="4600575">
              <a:lnSpc>
                <a:spcPct val="99500"/>
              </a:lnSpc>
              <a:buSzPct val="94444"/>
              <a:buFont typeface="Arial MT"/>
              <a:buChar char="•"/>
              <a:tabLst>
                <a:tab pos="259079" algn="l"/>
              </a:tabLst>
            </a:pPr>
            <a:r>
              <a:rPr sz="1800" dirty="0">
                <a:latin typeface="Microsoft Sans Serif"/>
                <a:cs typeface="Microsoft Sans Serif"/>
              </a:rPr>
              <a:t>Inserendo </a:t>
            </a:r>
            <a:r>
              <a:rPr sz="1800" spc="10" dirty="0">
                <a:latin typeface="Microsoft Sans Serif"/>
                <a:cs typeface="Microsoft Sans Serif"/>
              </a:rPr>
              <a:t>questi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device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nei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tessuti 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si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possono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creare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capi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d’abbigliamen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sportivo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che,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con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il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sudore,</a:t>
            </a:r>
          </a:p>
          <a:p>
            <a:pPr marL="177800">
              <a:lnSpc>
                <a:spcPts val="2100"/>
              </a:lnSpc>
            </a:pPr>
            <a:r>
              <a:rPr sz="1800" spc="-25" dirty="0">
                <a:latin typeface="Microsoft Sans Serif"/>
                <a:cs typeface="Microsoft Sans Serif"/>
              </a:rPr>
              <a:t>possono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alimentare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autonomament</a:t>
            </a:r>
            <a:endParaRPr sz="1800" dirty="0">
              <a:latin typeface="Microsoft Sans Serif"/>
              <a:cs typeface="Microsoft Sans Serif"/>
            </a:endParaRPr>
          </a:p>
          <a:p>
            <a:pPr marL="177800">
              <a:lnSpc>
                <a:spcPct val="100000"/>
              </a:lnSpc>
              <a:spcBef>
                <a:spcPts val="40"/>
              </a:spcBef>
            </a:pPr>
            <a:r>
              <a:rPr sz="1800" spc="10" dirty="0">
                <a:latin typeface="Microsoft Sans Serif"/>
                <a:cs typeface="Microsoft Sans Serif"/>
              </a:rPr>
              <a:t>sensori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30" dirty="0">
                <a:latin typeface="Microsoft Sans Serif"/>
                <a:cs typeface="Microsoft Sans Serif"/>
              </a:rPr>
              <a:t>per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il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monitoriaggio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cardiac</a:t>
            </a:r>
          </a:p>
          <a:p>
            <a:pPr marL="12700" marR="4166235">
              <a:lnSpc>
                <a:spcPts val="1400"/>
              </a:lnSpc>
              <a:spcBef>
                <a:spcPts val="1285"/>
              </a:spcBef>
            </a:pPr>
            <a:r>
              <a:rPr sz="1200" spc="25" dirty="0">
                <a:latin typeface="Microsoft Sans Serif"/>
                <a:cs typeface="Microsoft Sans Serif"/>
              </a:rPr>
              <a:t>https://inhabitat.com/mit-develops-polymer-film-that-harvests-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20" dirty="0">
                <a:latin typeface="Microsoft Sans Serif"/>
                <a:cs typeface="Microsoft Sans Serif"/>
              </a:rPr>
              <a:t>energy-from-water-vapor</a:t>
            </a:r>
            <a:r>
              <a:rPr sz="900" spc="20" dirty="0">
                <a:latin typeface="Microsoft Sans Serif"/>
                <a:cs typeface="Microsoft Sans Serif"/>
              </a:rPr>
              <a:t>/</a:t>
            </a:r>
            <a:endParaRPr sz="9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1378</Words>
  <Application>Microsoft Office PowerPoint</Application>
  <PresentationFormat>Presentazione su schermo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Arial</vt:lpstr>
      <vt:lpstr>Arial MT</vt:lpstr>
      <vt:lpstr>Calibri</vt:lpstr>
      <vt:lpstr>Comic Sans MS</vt:lpstr>
      <vt:lpstr>Franklin Gothic Medium</vt:lpstr>
      <vt:lpstr>Microsoft Sans Serif</vt:lpstr>
      <vt:lpstr>Tahoma</vt:lpstr>
      <vt:lpstr>Times New Roman</vt:lpstr>
      <vt:lpstr>Verdana</vt:lpstr>
      <vt:lpstr>Wingdings</vt:lpstr>
      <vt:lpstr>Office Theme</vt:lpstr>
      <vt:lpstr>Smart Materials</vt:lpstr>
      <vt:lpstr>Smart Materials</vt:lpstr>
      <vt:lpstr>Smart materials &amp; components</vt:lpstr>
      <vt:lpstr>Smart materials</vt:lpstr>
      <vt:lpstr>Piezoelettrici</vt:lpstr>
      <vt:lpstr>Piezoelettrici</vt:lpstr>
      <vt:lpstr>Piezoelettrici</vt:lpstr>
      <vt:lpstr>Piezoelettrici polimerici</vt:lpstr>
      <vt:lpstr>Piezoelettrici polimerici</vt:lpstr>
      <vt:lpstr>Elettro/magnetostrittivi</vt:lpstr>
      <vt:lpstr>Elettro/magnetostrittivi</vt:lpstr>
      <vt:lpstr>Shape memory</vt:lpstr>
      <vt:lpstr>Shape memory</vt:lpstr>
      <vt:lpstr>Shape memory: superelasticità</vt:lpstr>
      <vt:lpstr>Shape memory: applicazioni</vt:lpstr>
      <vt:lpstr>Shape memory: applicazioni</vt:lpstr>
      <vt:lpstr>Polymeric shape memory materials</vt:lpstr>
      <vt:lpstr>Polymeric shape memory materials</vt:lpstr>
      <vt:lpstr>Grazie per l’attenzione!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Materials</dc:title>
  <dc:creator>Gaia Saladini</dc:creator>
  <cp:lastModifiedBy>Gaia Saladini</cp:lastModifiedBy>
  <cp:revision>2</cp:revision>
  <dcterms:created xsi:type="dcterms:W3CDTF">2022-01-31T09:57:51Z</dcterms:created>
  <dcterms:modified xsi:type="dcterms:W3CDTF">2022-01-31T10:01:38Z</dcterms:modified>
</cp:coreProperties>
</file>